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5143500" type="screen16x9"/>
  <p:notesSz cx="6858000" cy="9144000"/>
  <p:embeddedFontLst>
    <p:embeddedFont>
      <p:font typeface="Monda" panose="020B0604020202020204" charset="0"/>
      <p:regular r:id="rId24"/>
      <p:bold r:id="rId25"/>
    </p:embeddedFont>
    <p:embeddedFont>
      <p:font typeface="Gill Sans" panose="020B0604020202020204" charset="0"/>
      <p:regular r:id="rId26"/>
      <p:bold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78854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378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995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290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56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972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322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Shape 6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534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Shape 7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7519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Shape 8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88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Shape 9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836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Shape 9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Shape 9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19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125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56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603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365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51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762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0312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89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4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4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4000" b="1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4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4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4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2000" b="1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2000" b="1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4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4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4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4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4000" b="1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4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4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4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2000" b="1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2000" b="1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4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4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4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6" name="Shape 56"/>
          <p:cNvCxnSpPr/>
          <p:nvPr/>
        </p:nvCxnSpPr>
        <p:spPr>
          <a:xfrm rot="5400000">
            <a:off x="6819944" y="2819246"/>
            <a:ext cx="4191000" cy="1500"/>
          </a:xfrm>
          <a:prstGeom prst="straightConnector1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Shape 57"/>
          <p:cNvCxnSpPr/>
          <p:nvPr/>
        </p:nvCxnSpPr>
        <p:spPr>
          <a:xfrm rot="5400000">
            <a:off x="7077538" y="2828550"/>
            <a:ext cx="3829800" cy="1500"/>
          </a:xfrm>
          <a:prstGeom prst="straightConnector1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8" name="Shape 58"/>
          <p:cNvPicPr preferRelativeResize="0"/>
          <p:nvPr/>
        </p:nvPicPr>
        <p:blipFill rotWithShape="1"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350" y="96123"/>
            <a:ext cx="821824" cy="465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None/>
              <a:defRPr sz="4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4" name="Shape 134"/>
          <p:cNvCxnSpPr/>
          <p:nvPr/>
        </p:nvCxnSpPr>
        <p:spPr>
          <a:xfrm rot="5400000">
            <a:off x="6819944" y="3047846"/>
            <a:ext cx="4191000" cy="1500"/>
          </a:xfrm>
          <a:prstGeom prst="straightConnector1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" name="Shape 135"/>
          <p:cNvCxnSpPr/>
          <p:nvPr/>
        </p:nvCxnSpPr>
        <p:spPr>
          <a:xfrm rot="5400000">
            <a:off x="7077538" y="3057150"/>
            <a:ext cx="3829800" cy="1500"/>
          </a:xfrm>
          <a:prstGeom prst="straightConnector1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6" name="Shape 136"/>
          <p:cNvPicPr preferRelativeResize="0"/>
          <p:nvPr/>
        </p:nvPicPr>
        <p:blipFill rotWithShape="1"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350" y="96131"/>
            <a:ext cx="821824" cy="3627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ctrTitle"/>
          </p:nvPr>
        </p:nvSpPr>
        <p:spPr>
          <a:xfrm>
            <a:off x="1295400" y="1695450"/>
            <a:ext cx="56388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onda"/>
              <a:buNone/>
            </a:pPr>
            <a:r>
              <a:rPr lang="en" sz="48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Trilce Estrada</a:t>
            </a:r>
            <a:endParaRPr sz="4800" b="0" i="0" u="none" strike="noStrike" cap="none"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Assistant Professor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Department of Computer Science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University of New Mexico</a:t>
            </a:r>
            <a:endParaRPr sz="2800" b="0" i="0" u="none" strike="noStrike" cap="none">
              <a:solidFill>
                <a:srgbClr val="888888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"/>
              <a:t>http://cs.unm.edu/~estrada</a:t>
            </a: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7467600" y="0"/>
            <a:ext cx="1676400" cy="125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Shape 213"/>
          <p:cNvCxnSpPr/>
          <p:nvPr/>
        </p:nvCxnSpPr>
        <p:spPr>
          <a:xfrm>
            <a:off x="0" y="1275159"/>
            <a:ext cx="9144000" cy="1200"/>
          </a:xfrm>
          <a:prstGeom prst="straightConnector1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" name="Shape 214"/>
          <p:cNvCxnSpPr/>
          <p:nvPr/>
        </p:nvCxnSpPr>
        <p:spPr>
          <a:xfrm>
            <a:off x="533400" y="1332309"/>
            <a:ext cx="8610600" cy="1200"/>
          </a:xfrm>
          <a:prstGeom prst="straightConnector1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5" name="Shape 215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4507300" cy="111792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>
            <a:off x="8071725" y="29606"/>
            <a:ext cx="976800" cy="48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Shape 419"/>
          <p:cNvGrpSpPr/>
          <p:nvPr/>
        </p:nvGrpSpPr>
        <p:grpSpPr>
          <a:xfrm>
            <a:off x="91222" y="2099226"/>
            <a:ext cx="4094300" cy="709640"/>
            <a:chOff x="3977400" y="946003"/>
            <a:chExt cx="4094300" cy="709640"/>
          </a:xfrm>
        </p:grpSpPr>
        <p:grpSp>
          <p:nvGrpSpPr>
            <p:cNvPr id="420" name="Shape 420"/>
            <p:cNvGrpSpPr/>
            <p:nvPr/>
          </p:nvGrpSpPr>
          <p:grpSpPr>
            <a:xfrm>
              <a:off x="4732925" y="1140987"/>
              <a:ext cx="529800" cy="514656"/>
              <a:chOff x="4318975" y="1083450"/>
              <a:chExt cx="529800" cy="304747"/>
            </a:xfrm>
          </p:grpSpPr>
          <p:sp>
            <p:nvSpPr>
              <p:cNvPr id="421" name="Shape 421"/>
              <p:cNvSpPr/>
              <p:nvPr/>
            </p:nvSpPr>
            <p:spPr>
              <a:xfrm>
                <a:off x="4517129" y="1086097"/>
                <a:ext cx="133500" cy="3021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22" name="Shape 42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23" name="Shape 423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IPDPS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4" name="Shape 424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Problems + Ideas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5" name="Shape 425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May,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6" name="Shape 426"/>
          <p:cNvGrpSpPr/>
          <p:nvPr/>
        </p:nvGrpSpPr>
        <p:grpSpPr>
          <a:xfrm>
            <a:off x="91221" y="736652"/>
            <a:ext cx="4094300" cy="510125"/>
            <a:chOff x="3977400" y="946003"/>
            <a:chExt cx="4094300" cy="686945"/>
          </a:xfrm>
        </p:grpSpPr>
        <p:grpSp>
          <p:nvGrpSpPr>
            <p:cNvPr id="427" name="Shape 427"/>
            <p:cNvGrpSpPr/>
            <p:nvPr/>
          </p:nvGrpSpPr>
          <p:grpSpPr>
            <a:xfrm>
              <a:off x="4732925" y="1140987"/>
              <a:ext cx="529800" cy="276123"/>
              <a:chOff x="4318975" y="1083450"/>
              <a:chExt cx="529800" cy="163502"/>
            </a:xfrm>
          </p:grpSpPr>
          <p:sp>
            <p:nvSpPr>
              <p:cNvPr id="428" name="Shape 428"/>
              <p:cNvSpPr/>
              <p:nvPr/>
            </p:nvSpPr>
            <p:spPr>
              <a:xfrm>
                <a:off x="4517129" y="1083452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29" name="Shape 429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30" name="Shape 430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Supercomputing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1" name="Shape 431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Nov, 2012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2" name="Shape 432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Work exposure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3" name="Shape 433"/>
          <p:cNvGrpSpPr/>
          <p:nvPr/>
        </p:nvGrpSpPr>
        <p:grpSpPr>
          <a:xfrm>
            <a:off x="91222" y="2556426"/>
            <a:ext cx="4094300" cy="686945"/>
            <a:chOff x="3977400" y="946003"/>
            <a:chExt cx="4094300" cy="686945"/>
          </a:xfrm>
        </p:grpSpPr>
        <p:grpSp>
          <p:nvGrpSpPr>
            <p:cNvPr id="434" name="Shape 434"/>
            <p:cNvGrpSpPr/>
            <p:nvPr/>
          </p:nvGrpSpPr>
          <p:grpSpPr>
            <a:xfrm>
              <a:off x="4732925" y="1140987"/>
              <a:ext cx="529800" cy="280592"/>
              <a:chOff x="4318975" y="1083450"/>
              <a:chExt cx="529800" cy="166149"/>
            </a:xfrm>
          </p:grpSpPr>
          <p:sp>
            <p:nvSpPr>
              <p:cNvPr id="435" name="Shape 435"/>
              <p:cNvSpPr/>
              <p:nvPr/>
            </p:nvSpPr>
            <p:spPr>
              <a:xfrm>
                <a:off x="4517129" y="1086099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36" name="Shape 43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37" name="Shape 437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OK, here we go!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8" name="Shape 438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But where exactly?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9" name="Shape 439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June 01,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0" name="Shape 440"/>
          <p:cNvGrpSpPr/>
          <p:nvPr/>
        </p:nvGrpSpPr>
        <p:grpSpPr>
          <a:xfrm>
            <a:off x="91222" y="1555583"/>
            <a:ext cx="4094300" cy="881996"/>
            <a:chOff x="3977400" y="946003"/>
            <a:chExt cx="4094300" cy="881996"/>
          </a:xfrm>
        </p:grpSpPr>
        <p:grpSp>
          <p:nvGrpSpPr>
            <p:cNvPr id="441" name="Shape 441"/>
            <p:cNvGrpSpPr/>
            <p:nvPr/>
          </p:nvGrpSpPr>
          <p:grpSpPr>
            <a:xfrm>
              <a:off x="4732925" y="1140987"/>
              <a:ext cx="529800" cy="687012"/>
              <a:chOff x="4318975" y="1083450"/>
              <a:chExt cx="529800" cy="406805"/>
            </a:xfrm>
          </p:grpSpPr>
          <p:sp>
            <p:nvSpPr>
              <p:cNvPr id="442" name="Shape 442"/>
              <p:cNvSpPr/>
              <p:nvPr/>
            </p:nvSpPr>
            <p:spPr>
              <a:xfrm>
                <a:off x="4517129" y="1083455"/>
                <a:ext cx="133500" cy="4068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43" name="Shape 44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44" name="Shape 444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First NSF panel 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5" name="Shape 445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Mar,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6" name="Shape 446"/>
            <p:cNvSpPr txBox="1"/>
            <p:nvPr/>
          </p:nvSpPr>
          <p:spPr>
            <a:xfrm>
              <a:off x="5343500" y="11460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What is all this about anywat?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7" name="Shape 447"/>
          <p:cNvGrpSpPr/>
          <p:nvPr/>
        </p:nvGrpSpPr>
        <p:grpSpPr>
          <a:xfrm>
            <a:off x="91222" y="183983"/>
            <a:ext cx="4094300" cy="686945"/>
            <a:chOff x="3977400" y="946003"/>
            <a:chExt cx="4094300" cy="686945"/>
          </a:xfrm>
        </p:grpSpPr>
        <p:grpSp>
          <p:nvGrpSpPr>
            <p:cNvPr id="448" name="Shape 448"/>
            <p:cNvGrpSpPr/>
            <p:nvPr/>
          </p:nvGrpSpPr>
          <p:grpSpPr>
            <a:xfrm>
              <a:off x="4732925" y="1140987"/>
              <a:ext cx="529800" cy="179359"/>
              <a:chOff x="4318975" y="1083450"/>
              <a:chExt cx="529800" cy="106205"/>
            </a:xfrm>
          </p:grpSpPr>
          <p:sp>
            <p:nvSpPr>
              <p:cNvPr id="449" name="Shape 449"/>
              <p:cNvSpPr/>
              <p:nvPr/>
            </p:nvSpPr>
            <p:spPr>
              <a:xfrm>
                <a:off x="4517129" y="1083455"/>
                <a:ext cx="133500" cy="1062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50" name="Shape 450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51" name="Shape 451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CRAW Career workshop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2" name="Shape 452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2009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3" name="Shape 453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CAREER?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4" name="Shape 454"/>
          <p:cNvGrpSpPr/>
          <p:nvPr/>
        </p:nvGrpSpPr>
        <p:grpSpPr>
          <a:xfrm>
            <a:off x="91221" y="1166813"/>
            <a:ext cx="4094304" cy="628264"/>
            <a:chOff x="3977400" y="946048"/>
            <a:chExt cx="4094304" cy="1091684"/>
          </a:xfrm>
        </p:grpSpPr>
        <p:grpSp>
          <p:nvGrpSpPr>
            <p:cNvPr id="455" name="Shape 455"/>
            <p:cNvGrpSpPr/>
            <p:nvPr/>
          </p:nvGrpSpPr>
          <p:grpSpPr>
            <a:xfrm>
              <a:off x="4732925" y="1140979"/>
              <a:ext cx="529800" cy="896753"/>
              <a:chOff x="4318975" y="1083445"/>
              <a:chExt cx="529800" cy="531000"/>
            </a:xfrm>
          </p:grpSpPr>
          <p:sp>
            <p:nvSpPr>
              <p:cNvPr id="456" name="Shape 456"/>
              <p:cNvSpPr/>
              <p:nvPr/>
            </p:nvSpPr>
            <p:spPr>
              <a:xfrm>
                <a:off x="4517129" y="1083445"/>
                <a:ext cx="133500" cy="5310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57" name="Shape 45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58" name="Shape 458"/>
            <p:cNvSpPr txBox="1"/>
            <p:nvPr/>
          </p:nvSpPr>
          <p:spPr>
            <a:xfrm>
              <a:off x="5343504" y="946048"/>
              <a:ext cx="27282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Joined UNM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9" name="Shape 459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Aug,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152400" y="3464825"/>
            <a:ext cx="3221100" cy="11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Ok, here we go!!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but where?</a:t>
            </a:r>
            <a:endParaRPr/>
          </a:p>
        </p:txBody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3207750" y="1005775"/>
            <a:ext cx="5911200" cy="38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Figure out where do you fit in the current research landscape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Leverage your expertise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/>
              <a:t>New direction, but not so new that you don’t have the expertise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Discuss with colleagues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Get examples of other proposals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Shape 466"/>
          <p:cNvGrpSpPr/>
          <p:nvPr/>
        </p:nvGrpSpPr>
        <p:grpSpPr>
          <a:xfrm>
            <a:off x="91222" y="2099226"/>
            <a:ext cx="4094300" cy="1193487"/>
            <a:chOff x="3977400" y="946003"/>
            <a:chExt cx="4094300" cy="1193487"/>
          </a:xfrm>
        </p:grpSpPr>
        <p:grpSp>
          <p:nvGrpSpPr>
            <p:cNvPr id="467" name="Shape 467"/>
            <p:cNvGrpSpPr/>
            <p:nvPr/>
          </p:nvGrpSpPr>
          <p:grpSpPr>
            <a:xfrm>
              <a:off x="4732925" y="1140987"/>
              <a:ext cx="529800" cy="998503"/>
              <a:chOff x="4318975" y="1083450"/>
              <a:chExt cx="529800" cy="591250"/>
            </a:xfrm>
          </p:grpSpPr>
          <p:sp>
            <p:nvSpPr>
              <p:cNvPr id="468" name="Shape 468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69" name="Shape 469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70" name="Shape 470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IPDPS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1" name="Shape 471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Problems + Ideas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2" name="Shape 472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May,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3" name="Shape 473"/>
          <p:cNvGrpSpPr/>
          <p:nvPr/>
        </p:nvGrpSpPr>
        <p:grpSpPr>
          <a:xfrm>
            <a:off x="91221" y="736652"/>
            <a:ext cx="4094300" cy="510125"/>
            <a:chOff x="3977400" y="946003"/>
            <a:chExt cx="4094300" cy="686945"/>
          </a:xfrm>
        </p:grpSpPr>
        <p:grpSp>
          <p:nvGrpSpPr>
            <p:cNvPr id="474" name="Shape 474"/>
            <p:cNvGrpSpPr/>
            <p:nvPr/>
          </p:nvGrpSpPr>
          <p:grpSpPr>
            <a:xfrm>
              <a:off x="4732925" y="1140987"/>
              <a:ext cx="529800" cy="276123"/>
              <a:chOff x="4318975" y="1083450"/>
              <a:chExt cx="529800" cy="163502"/>
            </a:xfrm>
          </p:grpSpPr>
          <p:sp>
            <p:nvSpPr>
              <p:cNvPr id="475" name="Shape 475"/>
              <p:cNvSpPr/>
              <p:nvPr/>
            </p:nvSpPr>
            <p:spPr>
              <a:xfrm>
                <a:off x="4517129" y="1083452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76" name="Shape 47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77" name="Shape 477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Supercomputing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8" name="Shape 478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Nov, 2012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9" name="Shape 479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Work exposure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0" name="Shape 480"/>
          <p:cNvGrpSpPr/>
          <p:nvPr/>
        </p:nvGrpSpPr>
        <p:grpSpPr>
          <a:xfrm>
            <a:off x="91222" y="2556426"/>
            <a:ext cx="4094300" cy="886456"/>
            <a:chOff x="3977400" y="946003"/>
            <a:chExt cx="4094300" cy="886456"/>
          </a:xfrm>
        </p:grpSpPr>
        <p:grpSp>
          <p:nvGrpSpPr>
            <p:cNvPr id="481" name="Shape 481"/>
            <p:cNvGrpSpPr/>
            <p:nvPr/>
          </p:nvGrpSpPr>
          <p:grpSpPr>
            <a:xfrm>
              <a:off x="4732925" y="1140987"/>
              <a:ext cx="529800" cy="691472"/>
              <a:chOff x="4318975" y="1083450"/>
              <a:chExt cx="529800" cy="409446"/>
            </a:xfrm>
          </p:grpSpPr>
          <p:sp>
            <p:nvSpPr>
              <p:cNvPr id="482" name="Shape 482"/>
              <p:cNvSpPr/>
              <p:nvPr/>
            </p:nvSpPr>
            <p:spPr>
              <a:xfrm>
                <a:off x="4517129" y="1086096"/>
                <a:ext cx="133500" cy="4068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83" name="Shape 48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84" name="Shape 484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OK, here we go!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5" name="Shape 485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But where exactly?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6" name="Shape 486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June 01,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7" name="Shape 487"/>
          <p:cNvGrpSpPr/>
          <p:nvPr/>
        </p:nvGrpSpPr>
        <p:grpSpPr>
          <a:xfrm>
            <a:off x="91222" y="3013626"/>
            <a:ext cx="4094300" cy="686945"/>
            <a:chOff x="3977400" y="946003"/>
            <a:chExt cx="4094300" cy="686945"/>
          </a:xfrm>
        </p:grpSpPr>
        <p:grpSp>
          <p:nvGrpSpPr>
            <p:cNvPr id="488" name="Shape 488"/>
            <p:cNvGrpSpPr/>
            <p:nvPr/>
          </p:nvGrpSpPr>
          <p:grpSpPr>
            <a:xfrm>
              <a:off x="4732925" y="1140987"/>
              <a:ext cx="529800" cy="280591"/>
              <a:chOff x="4318975" y="1083450"/>
              <a:chExt cx="529800" cy="166148"/>
            </a:xfrm>
          </p:grpSpPr>
          <p:sp>
            <p:nvSpPr>
              <p:cNvPr id="489" name="Shape 489"/>
              <p:cNvSpPr/>
              <p:nvPr/>
            </p:nvSpPr>
            <p:spPr>
              <a:xfrm>
                <a:off x="4517129" y="1086098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90" name="Shape 490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91" name="Shape 491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World Cup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2" name="Shape 492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Soccer + writing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3" name="Shape 493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 12,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4" name="Shape 494"/>
          <p:cNvGrpSpPr/>
          <p:nvPr/>
        </p:nvGrpSpPr>
        <p:grpSpPr>
          <a:xfrm>
            <a:off x="91222" y="1555583"/>
            <a:ext cx="4094300" cy="881996"/>
            <a:chOff x="3977400" y="946003"/>
            <a:chExt cx="4094300" cy="881996"/>
          </a:xfrm>
        </p:grpSpPr>
        <p:grpSp>
          <p:nvGrpSpPr>
            <p:cNvPr id="495" name="Shape 495"/>
            <p:cNvGrpSpPr/>
            <p:nvPr/>
          </p:nvGrpSpPr>
          <p:grpSpPr>
            <a:xfrm>
              <a:off x="4732925" y="1140987"/>
              <a:ext cx="529800" cy="687012"/>
              <a:chOff x="4318975" y="1083450"/>
              <a:chExt cx="529800" cy="406805"/>
            </a:xfrm>
          </p:grpSpPr>
          <p:sp>
            <p:nvSpPr>
              <p:cNvPr id="496" name="Shape 496"/>
              <p:cNvSpPr/>
              <p:nvPr/>
            </p:nvSpPr>
            <p:spPr>
              <a:xfrm>
                <a:off x="4517129" y="1083455"/>
                <a:ext cx="133500" cy="4068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97" name="Shape 49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98" name="Shape 498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First NSF panel 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9" name="Shape 499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Mar,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0" name="Shape 500"/>
            <p:cNvSpPr txBox="1"/>
            <p:nvPr/>
          </p:nvSpPr>
          <p:spPr>
            <a:xfrm>
              <a:off x="5343500" y="11460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What is all this about anyway?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1" name="Shape 501"/>
          <p:cNvGrpSpPr/>
          <p:nvPr/>
        </p:nvGrpSpPr>
        <p:grpSpPr>
          <a:xfrm>
            <a:off x="91222" y="183983"/>
            <a:ext cx="4094300" cy="686945"/>
            <a:chOff x="3977400" y="946003"/>
            <a:chExt cx="4094300" cy="686945"/>
          </a:xfrm>
        </p:grpSpPr>
        <p:grpSp>
          <p:nvGrpSpPr>
            <p:cNvPr id="502" name="Shape 502"/>
            <p:cNvGrpSpPr/>
            <p:nvPr/>
          </p:nvGrpSpPr>
          <p:grpSpPr>
            <a:xfrm>
              <a:off x="4732925" y="1140987"/>
              <a:ext cx="529800" cy="179359"/>
              <a:chOff x="4318975" y="1083450"/>
              <a:chExt cx="529800" cy="106205"/>
            </a:xfrm>
          </p:grpSpPr>
          <p:sp>
            <p:nvSpPr>
              <p:cNvPr id="503" name="Shape 503"/>
              <p:cNvSpPr/>
              <p:nvPr/>
            </p:nvSpPr>
            <p:spPr>
              <a:xfrm>
                <a:off x="4517129" y="1083455"/>
                <a:ext cx="133500" cy="1062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04" name="Shape 504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05" name="Shape 505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CRAW Career workshop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6" name="Shape 506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2009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7" name="Shape 507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CAREER?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8" name="Shape 508"/>
          <p:cNvGrpSpPr/>
          <p:nvPr/>
        </p:nvGrpSpPr>
        <p:grpSpPr>
          <a:xfrm>
            <a:off x="91221" y="1166813"/>
            <a:ext cx="4094304" cy="628264"/>
            <a:chOff x="3977400" y="946048"/>
            <a:chExt cx="4094304" cy="1091684"/>
          </a:xfrm>
        </p:grpSpPr>
        <p:grpSp>
          <p:nvGrpSpPr>
            <p:cNvPr id="509" name="Shape 509"/>
            <p:cNvGrpSpPr/>
            <p:nvPr/>
          </p:nvGrpSpPr>
          <p:grpSpPr>
            <a:xfrm>
              <a:off x="4732925" y="1140979"/>
              <a:ext cx="529800" cy="896753"/>
              <a:chOff x="4318975" y="1083445"/>
              <a:chExt cx="529800" cy="531000"/>
            </a:xfrm>
          </p:grpSpPr>
          <p:sp>
            <p:nvSpPr>
              <p:cNvPr id="510" name="Shape 510"/>
              <p:cNvSpPr/>
              <p:nvPr/>
            </p:nvSpPr>
            <p:spPr>
              <a:xfrm>
                <a:off x="4517129" y="1083445"/>
                <a:ext cx="133500" cy="5310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11" name="Shape 511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12" name="Shape 512"/>
            <p:cNvSpPr txBox="1"/>
            <p:nvPr/>
          </p:nvSpPr>
          <p:spPr>
            <a:xfrm>
              <a:off x="5343504" y="946048"/>
              <a:ext cx="27282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Joined UNM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3" name="Shape 513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Aug,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3246150" y="209550"/>
            <a:ext cx="54615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World Cup 2014</a:t>
            </a:r>
            <a:endParaRPr/>
          </a:p>
        </p:txBody>
      </p:sp>
      <p:pic>
        <p:nvPicPr>
          <p:cNvPr id="515" name="Shape 515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75" y="929975"/>
            <a:ext cx="5905500" cy="34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Shape 516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0" y="3700575"/>
            <a:ext cx="979425" cy="13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Shape 521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88" y="1371850"/>
            <a:ext cx="2538878" cy="304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Shape 522"/>
          <p:cNvPicPr preferRelativeResize="0"/>
          <p:nvPr/>
        </p:nvPicPr>
        <p:blipFill>
          <a:blip r:embed="rId4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75" y="929975"/>
            <a:ext cx="5905500" cy="3486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Shape 523"/>
          <p:cNvGrpSpPr/>
          <p:nvPr/>
        </p:nvGrpSpPr>
        <p:grpSpPr>
          <a:xfrm>
            <a:off x="91222" y="2099226"/>
            <a:ext cx="4094300" cy="1193487"/>
            <a:chOff x="3977400" y="946003"/>
            <a:chExt cx="4094300" cy="1193487"/>
          </a:xfrm>
        </p:grpSpPr>
        <p:grpSp>
          <p:nvGrpSpPr>
            <p:cNvPr id="524" name="Shape 524"/>
            <p:cNvGrpSpPr/>
            <p:nvPr/>
          </p:nvGrpSpPr>
          <p:grpSpPr>
            <a:xfrm>
              <a:off x="4732925" y="1140987"/>
              <a:ext cx="529800" cy="998503"/>
              <a:chOff x="4318975" y="1083450"/>
              <a:chExt cx="529800" cy="591250"/>
            </a:xfrm>
          </p:grpSpPr>
          <p:sp>
            <p:nvSpPr>
              <p:cNvPr id="525" name="Shape 525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26" name="Shape 52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27" name="Shape 527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IPDPS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8" name="Shape 528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Problems + Ideas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9" name="Shape 529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May,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0" name="Shape 530"/>
          <p:cNvGrpSpPr/>
          <p:nvPr/>
        </p:nvGrpSpPr>
        <p:grpSpPr>
          <a:xfrm>
            <a:off x="91221" y="736652"/>
            <a:ext cx="4094300" cy="510125"/>
            <a:chOff x="3977400" y="946003"/>
            <a:chExt cx="4094300" cy="686945"/>
          </a:xfrm>
        </p:grpSpPr>
        <p:grpSp>
          <p:nvGrpSpPr>
            <p:cNvPr id="531" name="Shape 531"/>
            <p:cNvGrpSpPr/>
            <p:nvPr/>
          </p:nvGrpSpPr>
          <p:grpSpPr>
            <a:xfrm>
              <a:off x="4732925" y="1140987"/>
              <a:ext cx="529800" cy="276123"/>
              <a:chOff x="4318975" y="1083450"/>
              <a:chExt cx="529800" cy="163502"/>
            </a:xfrm>
          </p:grpSpPr>
          <p:sp>
            <p:nvSpPr>
              <p:cNvPr id="532" name="Shape 532"/>
              <p:cNvSpPr/>
              <p:nvPr/>
            </p:nvSpPr>
            <p:spPr>
              <a:xfrm>
                <a:off x="4517129" y="1083452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33" name="Shape 53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34" name="Shape 534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Supercomputing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5" name="Shape 535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Nov, 2012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6" name="Shape 536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Work exposure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7" name="Shape 537"/>
          <p:cNvGrpSpPr/>
          <p:nvPr/>
        </p:nvGrpSpPr>
        <p:grpSpPr>
          <a:xfrm>
            <a:off x="91222" y="2556426"/>
            <a:ext cx="4094300" cy="886456"/>
            <a:chOff x="3977400" y="946003"/>
            <a:chExt cx="4094300" cy="886456"/>
          </a:xfrm>
        </p:grpSpPr>
        <p:grpSp>
          <p:nvGrpSpPr>
            <p:cNvPr id="538" name="Shape 538"/>
            <p:cNvGrpSpPr/>
            <p:nvPr/>
          </p:nvGrpSpPr>
          <p:grpSpPr>
            <a:xfrm>
              <a:off x="4732925" y="1140987"/>
              <a:ext cx="529800" cy="691472"/>
              <a:chOff x="4318975" y="1083450"/>
              <a:chExt cx="529800" cy="409446"/>
            </a:xfrm>
          </p:grpSpPr>
          <p:sp>
            <p:nvSpPr>
              <p:cNvPr id="539" name="Shape 539"/>
              <p:cNvSpPr/>
              <p:nvPr/>
            </p:nvSpPr>
            <p:spPr>
              <a:xfrm>
                <a:off x="4517129" y="1086096"/>
                <a:ext cx="133500" cy="4068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40" name="Shape 540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41" name="Shape 541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OK, here we go!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2" name="Shape 542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But where exactly?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3" name="Shape 543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June 01,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4" name="Shape 544"/>
          <p:cNvGrpSpPr/>
          <p:nvPr/>
        </p:nvGrpSpPr>
        <p:grpSpPr>
          <a:xfrm>
            <a:off x="91222" y="3013626"/>
            <a:ext cx="4094300" cy="686945"/>
            <a:chOff x="3977400" y="946003"/>
            <a:chExt cx="4094300" cy="686945"/>
          </a:xfrm>
        </p:grpSpPr>
        <p:grpSp>
          <p:nvGrpSpPr>
            <p:cNvPr id="545" name="Shape 545"/>
            <p:cNvGrpSpPr/>
            <p:nvPr/>
          </p:nvGrpSpPr>
          <p:grpSpPr>
            <a:xfrm>
              <a:off x="4732925" y="1140987"/>
              <a:ext cx="529800" cy="280591"/>
              <a:chOff x="4318975" y="1083450"/>
              <a:chExt cx="529800" cy="166148"/>
            </a:xfrm>
          </p:grpSpPr>
          <p:sp>
            <p:nvSpPr>
              <p:cNvPr id="546" name="Shape 546"/>
              <p:cNvSpPr/>
              <p:nvPr/>
            </p:nvSpPr>
            <p:spPr>
              <a:xfrm>
                <a:off x="4517129" y="1086098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47" name="Shape 54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48" name="Shape 548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World Cup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9" name="Shape 549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Soccer + writing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0" name="Shape 550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 12,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1" name="Shape 551"/>
          <p:cNvGrpSpPr/>
          <p:nvPr/>
        </p:nvGrpSpPr>
        <p:grpSpPr>
          <a:xfrm>
            <a:off x="91222" y="1555583"/>
            <a:ext cx="4094300" cy="881996"/>
            <a:chOff x="3977400" y="946003"/>
            <a:chExt cx="4094300" cy="881996"/>
          </a:xfrm>
        </p:grpSpPr>
        <p:grpSp>
          <p:nvGrpSpPr>
            <p:cNvPr id="552" name="Shape 552"/>
            <p:cNvGrpSpPr/>
            <p:nvPr/>
          </p:nvGrpSpPr>
          <p:grpSpPr>
            <a:xfrm>
              <a:off x="4732925" y="1140987"/>
              <a:ext cx="529800" cy="687012"/>
              <a:chOff x="4318975" y="1083450"/>
              <a:chExt cx="529800" cy="406805"/>
            </a:xfrm>
          </p:grpSpPr>
          <p:sp>
            <p:nvSpPr>
              <p:cNvPr id="553" name="Shape 553"/>
              <p:cNvSpPr/>
              <p:nvPr/>
            </p:nvSpPr>
            <p:spPr>
              <a:xfrm>
                <a:off x="4517129" y="1083455"/>
                <a:ext cx="133500" cy="4068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54" name="Shape 554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55" name="Shape 555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First NSF panel 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6" name="Shape 556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Mar,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7" name="Shape 557"/>
            <p:cNvSpPr txBox="1"/>
            <p:nvPr/>
          </p:nvSpPr>
          <p:spPr>
            <a:xfrm>
              <a:off x="5343500" y="11460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What is all this about anyway?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8" name="Shape 558"/>
          <p:cNvGrpSpPr/>
          <p:nvPr/>
        </p:nvGrpSpPr>
        <p:grpSpPr>
          <a:xfrm>
            <a:off x="91222" y="183983"/>
            <a:ext cx="4094300" cy="686945"/>
            <a:chOff x="3977400" y="946003"/>
            <a:chExt cx="4094300" cy="686945"/>
          </a:xfrm>
        </p:grpSpPr>
        <p:grpSp>
          <p:nvGrpSpPr>
            <p:cNvPr id="559" name="Shape 559"/>
            <p:cNvGrpSpPr/>
            <p:nvPr/>
          </p:nvGrpSpPr>
          <p:grpSpPr>
            <a:xfrm>
              <a:off x="4732925" y="1140987"/>
              <a:ext cx="529800" cy="179359"/>
              <a:chOff x="4318975" y="1083450"/>
              <a:chExt cx="529800" cy="106205"/>
            </a:xfrm>
          </p:grpSpPr>
          <p:sp>
            <p:nvSpPr>
              <p:cNvPr id="560" name="Shape 560"/>
              <p:cNvSpPr/>
              <p:nvPr/>
            </p:nvSpPr>
            <p:spPr>
              <a:xfrm>
                <a:off x="4517129" y="1083455"/>
                <a:ext cx="133500" cy="1062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61" name="Shape 561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62" name="Shape 562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CRAW Career workshop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3" name="Shape 563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2009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4" name="Shape 564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CAREER?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5" name="Shape 565"/>
          <p:cNvGrpSpPr/>
          <p:nvPr/>
        </p:nvGrpSpPr>
        <p:grpSpPr>
          <a:xfrm>
            <a:off x="91221" y="1166813"/>
            <a:ext cx="4094304" cy="628264"/>
            <a:chOff x="3977400" y="946048"/>
            <a:chExt cx="4094304" cy="1091684"/>
          </a:xfrm>
        </p:grpSpPr>
        <p:grpSp>
          <p:nvGrpSpPr>
            <p:cNvPr id="566" name="Shape 566"/>
            <p:cNvGrpSpPr/>
            <p:nvPr/>
          </p:nvGrpSpPr>
          <p:grpSpPr>
            <a:xfrm>
              <a:off x="4732925" y="1140979"/>
              <a:ext cx="529800" cy="896753"/>
              <a:chOff x="4318975" y="1083445"/>
              <a:chExt cx="529800" cy="531000"/>
            </a:xfrm>
          </p:grpSpPr>
          <p:sp>
            <p:nvSpPr>
              <p:cNvPr id="567" name="Shape 567"/>
              <p:cNvSpPr/>
              <p:nvPr/>
            </p:nvSpPr>
            <p:spPr>
              <a:xfrm>
                <a:off x="4517129" y="1083445"/>
                <a:ext cx="133500" cy="5310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68" name="Shape 56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69" name="Shape 569"/>
            <p:cNvSpPr txBox="1"/>
            <p:nvPr/>
          </p:nvSpPr>
          <p:spPr>
            <a:xfrm>
              <a:off x="5343504" y="946048"/>
              <a:ext cx="27282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Joined UNM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0" name="Shape 570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Aug,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71" name="Shape 571"/>
          <p:cNvSpPr txBox="1">
            <a:spLocks noGrp="1"/>
          </p:cNvSpPr>
          <p:nvPr>
            <p:ph type="body" idx="1"/>
          </p:nvPr>
        </p:nvSpPr>
        <p:spPr>
          <a:xfrm>
            <a:off x="3246150" y="209550"/>
            <a:ext cx="54615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World Cup 2014</a:t>
            </a:r>
            <a:endParaRPr/>
          </a:p>
        </p:txBody>
      </p:sp>
      <p:pic>
        <p:nvPicPr>
          <p:cNvPr id="572" name="Shape 572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0" y="3700575"/>
            <a:ext cx="979425" cy="13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3246150" y="4400550"/>
            <a:ext cx="54615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Focus and Motivation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Shape 578"/>
          <p:cNvGrpSpPr/>
          <p:nvPr/>
        </p:nvGrpSpPr>
        <p:grpSpPr>
          <a:xfrm>
            <a:off x="91222" y="2099226"/>
            <a:ext cx="4094300" cy="1193487"/>
            <a:chOff x="3977400" y="946003"/>
            <a:chExt cx="4094300" cy="1193487"/>
          </a:xfrm>
        </p:grpSpPr>
        <p:grpSp>
          <p:nvGrpSpPr>
            <p:cNvPr id="579" name="Shape 579"/>
            <p:cNvGrpSpPr/>
            <p:nvPr/>
          </p:nvGrpSpPr>
          <p:grpSpPr>
            <a:xfrm>
              <a:off x="4732925" y="1140987"/>
              <a:ext cx="529800" cy="998503"/>
              <a:chOff x="4318975" y="1083450"/>
              <a:chExt cx="529800" cy="591250"/>
            </a:xfrm>
          </p:grpSpPr>
          <p:sp>
            <p:nvSpPr>
              <p:cNvPr id="580" name="Shape 580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81" name="Shape 581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82" name="Shape 582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IPDPS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3" name="Shape 583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Problems + Ideas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4" name="Shape 584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May,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5" name="Shape 585"/>
          <p:cNvGrpSpPr/>
          <p:nvPr/>
        </p:nvGrpSpPr>
        <p:grpSpPr>
          <a:xfrm>
            <a:off x="91221" y="736652"/>
            <a:ext cx="4094300" cy="510125"/>
            <a:chOff x="3977400" y="946003"/>
            <a:chExt cx="4094300" cy="686945"/>
          </a:xfrm>
        </p:grpSpPr>
        <p:grpSp>
          <p:nvGrpSpPr>
            <p:cNvPr id="586" name="Shape 586"/>
            <p:cNvGrpSpPr/>
            <p:nvPr/>
          </p:nvGrpSpPr>
          <p:grpSpPr>
            <a:xfrm>
              <a:off x="4732925" y="1140987"/>
              <a:ext cx="529800" cy="276123"/>
              <a:chOff x="4318975" y="1083450"/>
              <a:chExt cx="529800" cy="163502"/>
            </a:xfrm>
          </p:grpSpPr>
          <p:sp>
            <p:nvSpPr>
              <p:cNvPr id="587" name="Shape 587"/>
              <p:cNvSpPr/>
              <p:nvPr/>
            </p:nvSpPr>
            <p:spPr>
              <a:xfrm>
                <a:off x="4517129" y="1083452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88" name="Shape 58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89" name="Shape 589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Supercomputing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0" name="Shape 590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Nov, 2012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1" name="Shape 591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Work exposure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92" name="Shape 592"/>
          <p:cNvGrpSpPr/>
          <p:nvPr/>
        </p:nvGrpSpPr>
        <p:grpSpPr>
          <a:xfrm>
            <a:off x="91222" y="2556426"/>
            <a:ext cx="4094300" cy="886456"/>
            <a:chOff x="3977400" y="946003"/>
            <a:chExt cx="4094300" cy="886456"/>
          </a:xfrm>
        </p:grpSpPr>
        <p:grpSp>
          <p:nvGrpSpPr>
            <p:cNvPr id="593" name="Shape 593"/>
            <p:cNvGrpSpPr/>
            <p:nvPr/>
          </p:nvGrpSpPr>
          <p:grpSpPr>
            <a:xfrm>
              <a:off x="4732925" y="1140987"/>
              <a:ext cx="529800" cy="691472"/>
              <a:chOff x="4318975" y="1083450"/>
              <a:chExt cx="529800" cy="409446"/>
            </a:xfrm>
          </p:grpSpPr>
          <p:sp>
            <p:nvSpPr>
              <p:cNvPr id="594" name="Shape 594"/>
              <p:cNvSpPr/>
              <p:nvPr/>
            </p:nvSpPr>
            <p:spPr>
              <a:xfrm>
                <a:off x="4517129" y="1086096"/>
                <a:ext cx="133500" cy="4068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95" name="Shape 59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96" name="Shape 596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OK, here we go!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7" name="Shape 597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But where exactly?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8" name="Shape 598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June 01,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99" name="Shape 599"/>
          <p:cNvGrpSpPr/>
          <p:nvPr/>
        </p:nvGrpSpPr>
        <p:grpSpPr>
          <a:xfrm>
            <a:off x="91222" y="3013626"/>
            <a:ext cx="4094300" cy="686945"/>
            <a:chOff x="3977400" y="946003"/>
            <a:chExt cx="4094300" cy="686945"/>
          </a:xfrm>
        </p:grpSpPr>
        <p:grpSp>
          <p:nvGrpSpPr>
            <p:cNvPr id="600" name="Shape 600"/>
            <p:cNvGrpSpPr/>
            <p:nvPr/>
          </p:nvGrpSpPr>
          <p:grpSpPr>
            <a:xfrm>
              <a:off x="4732925" y="1140987"/>
              <a:ext cx="529800" cy="280591"/>
              <a:chOff x="4318975" y="1083450"/>
              <a:chExt cx="529800" cy="166148"/>
            </a:xfrm>
          </p:grpSpPr>
          <p:sp>
            <p:nvSpPr>
              <p:cNvPr id="601" name="Shape 601"/>
              <p:cNvSpPr/>
              <p:nvPr/>
            </p:nvSpPr>
            <p:spPr>
              <a:xfrm>
                <a:off x="4517129" y="1086098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02" name="Shape 60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603" name="Shape 603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World Cup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4" name="Shape 604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Soccer + writing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5" name="Shape 605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 12,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06" name="Shape 606"/>
          <p:cNvGrpSpPr/>
          <p:nvPr/>
        </p:nvGrpSpPr>
        <p:grpSpPr>
          <a:xfrm>
            <a:off x="91222" y="1555583"/>
            <a:ext cx="4094300" cy="881996"/>
            <a:chOff x="3977400" y="946003"/>
            <a:chExt cx="4094300" cy="881996"/>
          </a:xfrm>
        </p:grpSpPr>
        <p:grpSp>
          <p:nvGrpSpPr>
            <p:cNvPr id="607" name="Shape 607"/>
            <p:cNvGrpSpPr/>
            <p:nvPr/>
          </p:nvGrpSpPr>
          <p:grpSpPr>
            <a:xfrm>
              <a:off x="4732925" y="1140987"/>
              <a:ext cx="529800" cy="687012"/>
              <a:chOff x="4318975" y="1083450"/>
              <a:chExt cx="529800" cy="406805"/>
            </a:xfrm>
          </p:grpSpPr>
          <p:sp>
            <p:nvSpPr>
              <p:cNvPr id="608" name="Shape 608"/>
              <p:cNvSpPr/>
              <p:nvPr/>
            </p:nvSpPr>
            <p:spPr>
              <a:xfrm>
                <a:off x="4517129" y="1083455"/>
                <a:ext cx="133500" cy="4068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09" name="Shape 609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610" name="Shape 610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First NSF panel 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1" name="Shape 611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Mar,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2" name="Shape 612"/>
            <p:cNvSpPr txBox="1"/>
            <p:nvPr/>
          </p:nvSpPr>
          <p:spPr>
            <a:xfrm>
              <a:off x="5343500" y="11460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What is all this about anyway?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13" name="Shape 613"/>
          <p:cNvGrpSpPr/>
          <p:nvPr/>
        </p:nvGrpSpPr>
        <p:grpSpPr>
          <a:xfrm>
            <a:off x="91222" y="183983"/>
            <a:ext cx="4094300" cy="686945"/>
            <a:chOff x="3977400" y="946003"/>
            <a:chExt cx="4094300" cy="686945"/>
          </a:xfrm>
        </p:grpSpPr>
        <p:grpSp>
          <p:nvGrpSpPr>
            <p:cNvPr id="614" name="Shape 614"/>
            <p:cNvGrpSpPr/>
            <p:nvPr/>
          </p:nvGrpSpPr>
          <p:grpSpPr>
            <a:xfrm>
              <a:off x="4732925" y="1140987"/>
              <a:ext cx="529800" cy="179359"/>
              <a:chOff x="4318975" y="1083450"/>
              <a:chExt cx="529800" cy="106205"/>
            </a:xfrm>
          </p:grpSpPr>
          <p:sp>
            <p:nvSpPr>
              <p:cNvPr id="615" name="Shape 615"/>
              <p:cNvSpPr/>
              <p:nvPr/>
            </p:nvSpPr>
            <p:spPr>
              <a:xfrm>
                <a:off x="4517129" y="1083455"/>
                <a:ext cx="133500" cy="1062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16" name="Shape 61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617" name="Shape 617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CRAW Career workshop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8" name="Shape 618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2009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9" name="Shape 619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CAREER?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0" name="Shape 620"/>
          <p:cNvGrpSpPr/>
          <p:nvPr/>
        </p:nvGrpSpPr>
        <p:grpSpPr>
          <a:xfrm>
            <a:off x="91221" y="1166813"/>
            <a:ext cx="4094304" cy="628264"/>
            <a:chOff x="3977400" y="946048"/>
            <a:chExt cx="4094304" cy="1091684"/>
          </a:xfrm>
        </p:grpSpPr>
        <p:grpSp>
          <p:nvGrpSpPr>
            <p:cNvPr id="621" name="Shape 621"/>
            <p:cNvGrpSpPr/>
            <p:nvPr/>
          </p:nvGrpSpPr>
          <p:grpSpPr>
            <a:xfrm>
              <a:off x="4732925" y="1140979"/>
              <a:ext cx="529800" cy="896753"/>
              <a:chOff x="4318975" y="1083445"/>
              <a:chExt cx="529800" cy="531000"/>
            </a:xfrm>
          </p:grpSpPr>
          <p:sp>
            <p:nvSpPr>
              <p:cNvPr id="622" name="Shape 622"/>
              <p:cNvSpPr/>
              <p:nvPr/>
            </p:nvSpPr>
            <p:spPr>
              <a:xfrm>
                <a:off x="4517129" y="1083445"/>
                <a:ext cx="133500" cy="5310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23" name="Shape 62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624" name="Shape 624"/>
            <p:cNvSpPr txBox="1"/>
            <p:nvPr/>
          </p:nvSpPr>
          <p:spPr>
            <a:xfrm>
              <a:off x="5343504" y="946048"/>
              <a:ext cx="27282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Joined UNM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5" name="Shape 625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Aug,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3246150" y="361950"/>
            <a:ext cx="5461500" cy="46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Identified the specific research challenges that I wanted to pursue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Identified specific outcomes and milestones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Identified a way to combine research and teaching with community involvement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Identified long term goals</a:t>
            </a:r>
            <a:endParaRPr/>
          </a:p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7" name="Shape 627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0" y="3700575"/>
            <a:ext cx="979425" cy="13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Shape 632"/>
          <p:cNvGrpSpPr/>
          <p:nvPr/>
        </p:nvGrpSpPr>
        <p:grpSpPr>
          <a:xfrm>
            <a:off x="91222" y="2099226"/>
            <a:ext cx="4094300" cy="1193487"/>
            <a:chOff x="3977400" y="946003"/>
            <a:chExt cx="4094300" cy="1193487"/>
          </a:xfrm>
        </p:grpSpPr>
        <p:grpSp>
          <p:nvGrpSpPr>
            <p:cNvPr id="633" name="Shape 633"/>
            <p:cNvGrpSpPr/>
            <p:nvPr/>
          </p:nvGrpSpPr>
          <p:grpSpPr>
            <a:xfrm>
              <a:off x="4732925" y="1140987"/>
              <a:ext cx="529800" cy="998503"/>
              <a:chOff x="4318975" y="1083450"/>
              <a:chExt cx="529800" cy="591250"/>
            </a:xfrm>
          </p:grpSpPr>
          <p:sp>
            <p:nvSpPr>
              <p:cNvPr id="634" name="Shape 634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35" name="Shape 63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636" name="Shape 636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IPDPS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7" name="Shape 637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Problems + Ideas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8" name="Shape 638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May,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9" name="Shape 639"/>
          <p:cNvGrpSpPr/>
          <p:nvPr/>
        </p:nvGrpSpPr>
        <p:grpSpPr>
          <a:xfrm>
            <a:off x="91221" y="736652"/>
            <a:ext cx="4094300" cy="510125"/>
            <a:chOff x="3977400" y="946003"/>
            <a:chExt cx="4094300" cy="686945"/>
          </a:xfrm>
        </p:grpSpPr>
        <p:grpSp>
          <p:nvGrpSpPr>
            <p:cNvPr id="640" name="Shape 640"/>
            <p:cNvGrpSpPr/>
            <p:nvPr/>
          </p:nvGrpSpPr>
          <p:grpSpPr>
            <a:xfrm>
              <a:off x="4732925" y="1140987"/>
              <a:ext cx="529800" cy="276123"/>
              <a:chOff x="4318975" y="1083450"/>
              <a:chExt cx="529800" cy="163502"/>
            </a:xfrm>
          </p:grpSpPr>
          <p:sp>
            <p:nvSpPr>
              <p:cNvPr id="641" name="Shape 641"/>
              <p:cNvSpPr/>
              <p:nvPr/>
            </p:nvSpPr>
            <p:spPr>
              <a:xfrm>
                <a:off x="4517129" y="1083452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42" name="Shape 64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643" name="Shape 643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Supercomputing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4" name="Shape 644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Nov, 2012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5" name="Shape 645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Work exposure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6" name="Shape 646"/>
          <p:cNvGrpSpPr/>
          <p:nvPr/>
        </p:nvGrpSpPr>
        <p:grpSpPr>
          <a:xfrm>
            <a:off x="91222" y="2556426"/>
            <a:ext cx="4094300" cy="1193487"/>
            <a:chOff x="3977400" y="946003"/>
            <a:chExt cx="4094300" cy="1193487"/>
          </a:xfrm>
        </p:grpSpPr>
        <p:grpSp>
          <p:nvGrpSpPr>
            <p:cNvPr id="647" name="Shape 647"/>
            <p:cNvGrpSpPr/>
            <p:nvPr/>
          </p:nvGrpSpPr>
          <p:grpSpPr>
            <a:xfrm>
              <a:off x="4732925" y="1140987"/>
              <a:ext cx="529800" cy="998503"/>
              <a:chOff x="4318975" y="1083450"/>
              <a:chExt cx="529800" cy="591250"/>
            </a:xfrm>
          </p:grpSpPr>
          <p:sp>
            <p:nvSpPr>
              <p:cNvPr id="648" name="Shape 648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49" name="Shape 649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650" name="Shape 650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OK, here we go!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1" name="Shape 651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But where exactly?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2" name="Shape 652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June 01,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3" name="Shape 653"/>
          <p:cNvGrpSpPr/>
          <p:nvPr/>
        </p:nvGrpSpPr>
        <p:grpSpPr>
          <a:xfrm>
            <a:off x="91222" y="3013626"/>
            <a:ext cx="4094300" cy="827687"/>
            <a:chOff x="3977400" y="946003"/>
            <a:chExt cx="4094300" cy="827687"/>
          </a:xfrm>
        </p:grpSpPr>
        <p:grpSp>
          <p:nvGrpSpPr>
            <p:cNvPr id="654" name="Shape 654"/>
            <p:cNvGrpSpPr/>
            <p:nvPr/>
          </p:nvGrpSpPr>
          <p:grpSpPr>
            <a:xfrm>
              <a:off x="4732925" y="1140987"/>
              <a:ext cx="529800" cy="632703"/>
              <a:chOff x="4318975" y="1083450"/>
              <a:chExt cx="529800" cy="374646"/>
            </a:xfrm>
          </p:grpSpPr>
          <p:sp>
            <p:nvSpPr>
              <p:cNvPr id="655" name="Shape 655"/>
              <p:cNvSpPr/>
              <p:nvPr/>
            </p:nvSpPr>
            <p:spPr>
              <a:xfrm>
                <a:off x="4517129" y="1086096"/>
                <a:ext cx="133500" cy="3720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56" name="Shape 65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657" name="Shape 657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World Cup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8" name="Shape 658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Soccer + writing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9" name="Shape 659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 12,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0" name="Shape 660"/>
          <p:cNvGrpSpPr/>
          <p:nvPr/>
        </p:nvGrpSpPr>
        <p:grpSpPr>
          <a:xfrm>
            <a:off x="91222" y="3470826"/>
            <a:ext cx="4094300" cy="686945"/>
            <a:chOff x="3977400" y="946003"/>
            <a:chExt cx="4094300" cy="686945"/>
          </a:xfrm>
        </p:grpSpPr>
        <p:grpSp>
          <p:nvGrpSpPr>
            <p:cNvPr id="661" name="Shape 661"/>
            <p:cNvGrpSpPr/>
            <p:nvPr/>
          </p:nvGrpSpPr>
          <p:grpSpPr>
            <a:xfrm>
              <a:off x="4732925" y="1140987"/>
              <a:ext cx="529800" cy="280586"/>
              <a:chOff x="4318975" y="1083450"/>
              <a:chExt cx="529800" cy="166145"/>
            </a:xfrm>
          </p:grpSpPr>
          <p:sp>
            <p:nvSpPr>
              <p:cNvPr id="662" name="Shape 662"/>
              <p:cNvSpPr/>
              <p:nvPr/>
            </p:nvSpPr>
            <p:spPr>
              <a:xfrm>
                <a:off x="4517129" y="1086095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63" name="Shape 66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664" name="Shape 664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Then this happened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5" name="Shape 665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Rethinking plan of action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6" name="Shape 666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 29,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7" name="Shape 667"/>
          <p:cNvGrpSpPr/>
          <p:nvPr/>
        </p:nvGrpSpPr>
        <p:grpSpPr>
          <a:xfrm>
            <a:off x="91222" y="1555583"/>
            <a:ext cx="4094300" cy="881996"/>
            <a:chOff x="3977400" y="946003"/>
            <a:chExt cx="4094300" cy="881996"/>
          </a:xfrm>
        </p:grpSpPr>
        <p:grpSp>
          <p:nvGrpSpPr>
            <p:cNvPr id="668" name="Shape 668"/>
            <p:cNvGrpSpPr/>
            <p:nvPr/>
          </p:nvGrpSpPr>
          <p:grpSpPr>
            <a:xfrm>
              <a:off x="4732925" y="1140987"/>
              <a:ext cx="529800" cy="687012"/>
              <a:chOff x="4318975" y="1083450"/>
              <a:chExt cx="529800" cy="406805"/>
            </a:xfrm>
          </p:grpSpPr>
          <p:sp>
            <p:nvSpPr>
              <p:cNvPr id="669" name="Shape 669"/>
              <p:cNvSpPr/>
              <p:nvPr/>
            </p:nvSpPr>
            <p:spPr>
              <a:xfrm>
                <a:off x="4517129" y="1083455"/>
                <a:ext cx="133500" cy="4068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70" name="Shape 670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671" name="Shape 671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First NSF panel 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2" name="Shape 672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Mar,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3" name="Shape 673"/>
            <p:cNvSpPr txBox="1"/>
            <p:nvPr/>
          </p:nvSpPr>
          <p:spPr>
            <a:xfrm>
              <a:off x="5343500" y="11460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What is all this about anywat?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4" name="Shape 674"/>
          <p:cNvGrpSpPr/>
          <p:nvPr/>
        </p:nvGrpSpPr>
        <p:grpSpPr>
          <a:xfrm>
            <a:off x="91222" y="183983"/>
            <a:ext cx="4094300" cy="686945"/>
            <a:chOff x="3977400" y="946003"/>
            <a:chExt cx="4094300" cy="686945"/>
          </a:xfrm>
        </p:grpSpPr>
        <p:grpSp>
          <p:nvGrpSpPr>
            <p:cNvPr id="675" name="Shape 675"/>
            <p:cNvGrpSpPr/>
            <p:nvPr/>
          </p:nvGrpSpPr>
          <p:grpSpPr>
            <a:xfrm>
              <a:off x="4732925" y="1140987"/>
              <a:ext cx="529800" cy="179359"/>
              <a:chOff x="4318975" y="1083450"/>
              <a:chExt cx="529800" cy="106205"/>
            </a:xfrm>
          </p:grpSpPr>
          <p:sp>
            <p:nvSpPr>
              <p:cNvPr id="676" name="Shape 676"/>
              <p:cNvSpPr/>
              <p:nvPr/>
            </p:nvSpPr>
            <p:spPr>
              <a:xfrm>
                <a:off x="4517129" y="1083455"/>
                <a:ext cx="133500" cy="1062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77" name="Shape 67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678" name="Shape 678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CRAW Career workshop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9" name="Shape 679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2009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0" name="Shape 680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CAREER?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1" name="Shape 681"/>
          <p:cNvGrpSpPr/>
          <p:nvPr/>
        </p:nvGrpSpPr>
        <p:grpSpPr>
          <a:xfrm>
            <a:off x="91221" y="1166813"/>
            <a:ext cx="4094304" cy="628264"/>
            <a:chOff x="3977400" y="946048"/>
            <a:chExt cx="4094304" cy="1091684"/>
          </a:xfrm>
        </p:grpSpPr>
        <p:grpSp>
          <p:nvGrpSpPr>
            <p:cNvPr id="682" name="Shape 682"/>
            <p:cNvGrpSpPr/>
            <p:nvPr/>
          </p:nvGrpSpPr>
          <p:grpSpPr>
            <a:xfrm>
              <a:off x="4732925" y="1140979"/>
              <a:ext cx="529800" cy="896753"/>
              <a:chOff x="4318975" y="1083445"/>
              <a:chExt cx="529800" cy="531000"/>
            </a:xfrm>
          </p:grpSpPr>
          <p:sp>
            <p:nvSpPr>
              <p:cNvPr id="683" name="Shape 683"/>
              <p:cNvSpPr/>
              <p:nvPr/>
            </p:nvSpPr>
            <p:spPr>
              <a:xfrm>
                <a:off x="4517129" y="1083445"/>
                <a:ext cx="133500" cy="5310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84" name="Shape 684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685" name="Shape 685"/>
            <p:cNvSpPr txBox="1"/>
            <p:nvPr/>
          </p:nvSpPr>
          <p:spPr>
            <a:xfrm>
              <a:off x="5343504" y="946048"/>
              <a:ext cx="27282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Joined UNM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6" name="Shape 686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Aug,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687" name="Shape 687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"/>
          <a:stretch/>
        </p:blipFill>
        <p:spPr>
          <a:xfrm>
            <a:off x="3514825" y="64800"/>
            <a:ext cx="4486176" cy="235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4825" y="3522925"/>
            <a:ext cx="4486176" cy="156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Shape 689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6"/>
          <a:stretch/>
        </p:blipFill>
        <p:spPr>
          <a:xfrm>
            <a:off x="3521825" y="2448825"/>
            <a:ext cx="2405376" cy="104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Shape 690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4" b="13897"/>
          <a:stretch/>
        </p:blipFill>
        <p:spPr>
          <a:xfrm>
            <a:off x="6003400" y="2443949"/>
            <a:ext cx="2007066" cy="104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Shape 695"/>
          <p:cNvGrpSpPr/>
          <p:nvPr/>
        </p:nvGrpSpPr>
        <p:grpSpPr>
          <a:xfrm>
            <a:off x="91222" y="2099226"/>
            <a:ext cx="4094300" cy="1193487"/>
            <a:chOff x="3977400" y="946003"/>
            <a:chExt cx="4094300" cy="1193487"/>
          </a:xfrm>
        </p:grpSpPr>
        <p:grpSp>
          <p:nvGrpSpPr>
            <p:cNvPr id="696" name="Shape 696"/>
            <p:cNvGrpSpPr/>
            <p:nvPr/>
          </p:nvGrpSpPr>
          <p:grpSpPr>
            <a:xfrm>
              <a:off x="4732925" y="1140987"/>
              <a:ext cx="529800" cy="998503"/>
              <a:chOff x="4318975" y="1083450"/>
              <a:chExt cx="529800" cy="591250"/>
            </a:xfrm>
          </p:grpSpPr>
          <p:sp>
            <p:nvSpPr>
              <p:cNvPr id="697" name="Shape 697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98" name="Shape 69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699" name="Shape 699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IPDPS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0" name="Shape 700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Problems + Ideas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1" name="Shape 701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May,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02" name="Shape 702"/>
          <p:cNvGrpSpPr/>
          <p:nvPr/>
        </p:nvGrpSpPr>
        <p:grpSpPr>
          <a:xfrm>
            <a:off x="91221" y="736652"/>
            <a:ext cx="4094300" cy="510125"/>
            <a:chOff x="3977400" y="946003"/>
            <a:chExt cx="4094300" cy="686945"/>
          </a:xfrm>
        </p:grpSpPr>
        <p:grpSp>
          <p:nvGrpSpPr>
            <p:cNvPr id="703" name="Shape 703"/>
            <p:cNvGrpSpPr/>
            <p:nvPr/>
          </p:nvGrpSpPr>
          <p:grpSpPr>
            <a:xfrm>
              <a:off x="4732925" y="1140987"/>
              <a:ext cx="529800" cy="276123"/>
              <a:chOff x="4318975" y="1083450"/>
              <a:chExt cx="529800" cy="163502"/>
            </a:xfrm>
          </p:grpSpPr>
          <p:sp>
            <p:nvSpPr>
              <p:cNvPr id="704" name="Shape 704"/>
              <p:cNvSpPr/>
              <p:nvPr/>
            </p:nvSpPr>
            <p:spPr>
              <a:xfrm>
                <a:off x="4517129" y="1083452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05" name="Shape 70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06" name="Shape 706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Supercomputing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7" name="Shape 707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Nov, 2012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8" name="Shape 708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Work exposure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09" name="Shape 709"/>
          <p:cNvGrpSpPr/>
          <p:nvPr/>
        </p:nvGrpSpPr>
        <p:grpSpPr>
          <a:xfrm>
            <a:off x="91222" y="2556426"/>
            <a:ext cx="4094300" cy="1193487"/>
            <a:chOff x="3977400" y="946003"/>
            <a:chExt cx="4094300" cy="1193487"/>
          </a:xfrm>
        </p:grpSpPr>
        <p:grpSp>
          <p:nvGrpSpPr>
            <p:cNvPr id="710" name="Shape 710"/>
            <p:cNvGrpSpPr/>
            <p:nvPr/>
          </p:nvGrpSpPr>
          <p:grpSpPr>
            <a:xfrm>
              <a:off x="4732925" y="1140987"/>
              <a:ext cx="529800" cy="998503"/>
              <a:chOff x="4318975" y="1083450"/>
              <a:chExt cx="529800" cy="591250"/>
            </a:xfrm>
          </p:grpSpPr>
          <p:sp>
            <p:nvSpPr>
              <p:cNvPr id="711" name="Shape 711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12" name="Shape 71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13" name="Shape 713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OK, here we go!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4" name="Shape 714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But where exactly?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5" name="Shape 715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June 01,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6" name="Shape 716"/>
          <p:cNvGrpSpPr/>
          <p:nvPr/>
        </p:nvGrpSpPr>
        <p:grpSpPr>
          <a:xfrm>
            <a:off x="91222" y="3013626"/>
            <a:ext cx="4094300" cy="886455"/>
            <a:chOff x="3977400" y="946003"/>
            <a:chExt cx="4094300" cy="886455"/>
          </a:xfrm>
        </p:grpSpPr>
        <p:grpSp>
          <p:nvGrpSpPr>
            <p:cNvPr id="717" name="Shape 717"/>
            <p:cNvGrpSpPr/>
            <p:nvPr/>
          </p:nvGrpSpPr>
          <p:grpSpPr>
            <a:xfrm>
              <a:off x="4732925" y="1140987"/>
              <a:ext cx="529800" cy="691472"/>
              <a:chOff x="4318975" y="1083450"/>
              <a:chExt cx="529800" cy="409446"/>
            </a:xfrm>
          </p:grpSpPr>
          <p:sp>
            <p:nvSpPr>
              <p:cNvPr id="718" name="Shape 718"/>
              <p:cNvSpPr/>
              <p:nvPr/>
            </p:nvSpPr>
            <p:spPr>
              <a:xfrm>
                <a:off x="4517129" y="1086096"/>
                <a:ext cx="133500" cy="4068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19" name="Shape 719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20" name="Shape 720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World Cup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1" name="Shape 721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Soccer + writing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2" name="Shape 722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 12,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3" name="Shape 723"/>
          <p:cNvGrpSpPr/>
          <p:nvPr/>
        </p:nvGrpSpPr>
        <p:grpSpPr>
          <a:xfrm>
            <a:off x="91222" y="3470826"/>
            <a:ext cx="4094300" cy="686945"/>
            <a:chOff x="3977400" y="946003"/>
            <a:chExt cx="4094300" cy="686945"/>
          </a:xfrm>
        </p:grpSpPr>
        <p:grpSp>
          <p:nvGrpSpPr>
            <p:cNvPr id="724" name="Shape 724"/>
            <p:cNvGrpSpPr/>
            <p:nvPr/>
          </p:nvGrpSpPr>
          <p:grpSpPr>
            <a:xfrm>
              <a:off x="4732925" y="1140987"/>
              <a:ext cx="529800" cy="280586"/>
              <a:chOff x="4318975" y="1083450"/>
              <a:chExt cx="529800" cy="166145"/>
            </a:xfrm>
          </p:grpSpPr>
          <p:sp>
            <p:nvSpPr>
              <p:cNvPr id="725" name="Shape 725"/>
              <p:cNvSpPr/>
              <p:nvPr/>
            </p:nvSpPr>
            <p:spPr>
              <a:xfrm>
                <a:off x="4517129" y="1086095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26" name="Shape 72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27" name="Shape 727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Then this happened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8" name="Shape 728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Rethinking plan of action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9" name="Shape 729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 29,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0" name="Shape 730"/>
          <p:cNvGrpSpPr/>
          <p:nvPr/>
        </p:nvGrpSpPr>
        <p:grpSpPr>
          <a:xfrm>
            <a:off x="91222" y="1555583"/>
            <a:ext cx="4094300" cy="881996"/>
            <a:chOff x="3977400" y="946003"/>
            <a:chExt cx="4094300" cy="881996"/>
          </a:xfrm>
        </p:grpSpPr>
        <p:grpSp>
          <p:nvGrpSpPr>
            <p:cNvPr id="731" name="Shape 731"/>
            <p:cNvGrpSpPr/>
            <p:nvPr/>
          </p:nvGrpSpPr>
          <p:grpSpPr>
            <a:xfrm>
              <a:off x="4732925" y="1140987"/>
              <a:ext cx="529800" cy="687012"/>
              <a:chOff x="4318975" y="1083450"/>
              <a:chExt cx="529800" cy="406805"/>
            </a:xfrm>
          </p:grpSpPr>
          <p:sp>
            <p:nvSpPr>
              <p:cNvPr id="732" name="Shape 732"/>
              <p:cNvSpPr/>
              <p:nvPr/>
            </p:nvSpPr>
            <p:spPr>
              <a:xfrm>
                <a:off x="4517129" y="1083455"/>
                <a:ext cx="133500" cy="4068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33" name="Shape 73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34" name="Shape 734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First NSF panel 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5" name="Shape 735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Mar,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6" name="Shape 736"/>
            <p:cNvSpPr txBox="1"/>
            <p:nvPr/>
          </p:nvSpPr>
          <p:spPr>
            <a:xfrm>
              <a:off x="5343500" y="11460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What is all this about anywat?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7" name="Shape 737"/>
          <p:cNvGrpSpPr/>
          <p:nvPr/>
        </p:nvGrpSpPr>
        <p:grpSpPr>
          <a:xfrm>
            <a:off x="91222" y="183983"/>
            <a:ext cx="4094300" cy="686945"/>
            <a:chOff x="3977400" y="946003"/>
            <a:chExt cx="4094300" cy="686945"/>
          </a:xfrm>
        </p:grpSpPr>
        <p:grpSp>
          <p:nvGrpSpPr>
            <p:cNvPr id="738" name="Shape 738"/>
            <p:cNvGrpSpPr/>
            <p:nvPr/>
          </p:nvGrpSpPr>
          <p:grpSpPr>
            <a:xfrm>
              <a:off x="4732925" y="1140987"/>
              <a:ext cx="529800" cy="179359"/>
              <a:chOff x="4318975" y="1083450"/>
              <a:chExt cx="529800" cy="106205"/>
            </a:xfrm>
          </p:grpSpPr>
          <p:sp>
            <p:nvSpPr>
              <p:cNvPr id="739" name="Shape 739"/>
              <p:cNvSpPr/>
              <p:nvPr/>
            </p:nvSpPr>
            <p:spPr>
              <a:xfrm>
                <a:off x="4517129" y="1083455"/>
                <a:ext cx="133500" cy="1062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40" name="Shape 740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41" name="Shape 741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CRAW Career workshop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2" name="Shape 742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2009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3" name="Shape 743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CAREER?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4" name="Shape 744"/>
          <p:cNvGrpSpPr/>
          <p:nvPr/>
        </p:nvGrpSpPr>
        <p:grpSpPr>
          <a:xfrm>
            <a:off x="91221" y="1166813"/>
            <a:ext cx="4094304" cy="628264"/>
            <a:chOff x="3977400" y="946048"/>
            <a:chExt cx="4094304" cy="1091684"/>
          </a:xfrm>
        </p:grpSpPr>
        <p:grpSp>
          <p:nvGrpSpPr>
            <p:cNvPr id="745" name="Shape 745"/>
            <p:cNvGrpSpPr/>
            <p:nvPr/>
          </p:nvGrpSpPr>
          <p:grpSpPr>
            <a:xfrm>
              <a:off x="4732925" y="1140979"/>
              <a:ext cx="529800" cy="896753"/>
              <a:chOff x="4318975" y="1083445"/>
              <a:chExt cx="529800" cy="531000"/>
            </a:xfrm>
          </p:grpSpPr>
          <p:sp>
            <p:nvSpPr>
              <p:cNvPr id="746" name="Shape 746"/>
              <p:cNvSpPr/>
              <p:nvPr/>
            </p:nvSpPr>
            <p:spPr>
              <a:xfrm>
                <a:off x="4517129" y="1083445"/>
                <a:ext cx="133500" cy="5310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47" name="Shape 74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48" name="Shape 748"/>
            <p:cNvSpPr txBox="1"/>
            <p:nvPr/>
          </p:nvSpPr>
          <p:spPr>
            <a:xfrm>
              <a:off x="5343504" y="946048"/>
              <a:ext cx="27282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Joined UNM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9" name="Shape 749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Aug,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3246150" y="590550"/>
            <a:ext cx="5461500" cy="39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Rethink the plan of action: better organization</a:t>
            </a:r>
            <a:endParaRPr/>
          </a:p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For each contribution:</a:t>
            </a:r>
            <a:endParaRPr/>
          </a:p>
          <a:p>
            <a:pPr marL="457200" lvl="0" indent="-4064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Description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Evaluation and outcomes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Broader impact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Prior work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Shape 755"/>
          <p:cNvGrpSpPr/>
          <p:nvPr/>
        </p:nvGrpSpPr>
        <p:grpSpPr>
          <a:xfrm>
            <a:off x="91222" y="2099226"/>
            <a:ext cx="4094300" cy="1193487"/>
            <a:chOff x="3977400" y="946003"/>
            <a:chExt cx="4094300" cy="1193487"/>
          </a:xfrm>
        </p:grpSpPr>
        <p:grpSp>
          <p:nvGrpSpPr>
            <p:cNvPr id="756" name="Shape 756"/>
            <p:cNvGrpSpPr/>
            <p:nvPr/>
          </p:nvGrpSpPr>
          <p:grpSpPr>
            <a:xfrm>
              <a:off x="4732925" y="1140987"/>
              <a:ext cx="529800" cy="998503"/>
              <a:chOff x="4318975" y="1083450"/>
              <a:chExt cx="529800" cy="591250"/>
            </a:xfrm>
          </p:grpSpPr>
          <p:sp>
            <p:nvSpPr>
              <p:cNvPr id="757" name="Shape 757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58" name="Shape 75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59" name="Shape 759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IPDPS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0" name="Shape 760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Problems + Ideas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1" name="Shape 761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May,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2" name="Shape 762"/>
          <p:cNvGrpSpPr/>
          <p:nvPr/>
        </p:nvGrpSpPr>
        <p:grpSpPr>
          <a:xfrm>
            <a:off x="91221" y="736652"/>
            <a:ext cx="4094300" cy="510125"/>
            <a:chOff x="3977400" y="946003"/>
            <a:chExt cx="4094300" cy="686945"/>
          </a:xfrm>
        </p:grpSpPr>
        <p:grpSp>
          <p:nvGrpSpPr>
            <p:cNvPr id="763" name="Shape 763"/>
            <p:cNvGrpSpPr/>
            <p:nvPr/>
          </p:nvGrpSpPr>
          <p:grpSpPr>
            <a:xfrm>
              <a:off x="4732925" y="1140987"/>
              <a:ext cx="529800" cy="276123"/>
              <a:chOff x="4318975" y="1083450"/>
              <a:chExt cx="529800" cy="163502"/>
            </a:xfrm>
          </p:grpSpPr>
          <p:sp>
            <p:nvSpPr>
              <p:cNvPr id="764" name="Shape 764"/>
              <p:cNvSpPr/>
              <p:nvPr/>
            </p:nvSpPr>
            <p:spPr>
              <a:xfrm>
                <a:off x="4517129" y="1083452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65" name="Shape 76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66" name="Shape 766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Supercomputing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7" name="Shape 767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Nov, 2012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8" name="Shape 768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Work exposure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9" name="Shape 769"/>
          <p:cNvGrpSpPr/>
          <p:nvPr/>
        </p:nvGrpSpPr>
        <p:grpSpPr>
          <a:xfrm>
            <a:off x="91222" y="2556426"/>
            <a:ext cx="4094300" cy="1193487"/>
            <a:chOff x="3977400" y="946003"/>
            <a:chExt cx="4094300" cy="1193487"/>
          </a:xfrm>
        </p:grpSpPr>
        <p:grpSp>
          <p:nvGrpSpPr>
            <p:cNvPr id="770" name="Shape 770"/>
            <p:cNvGrpSpPr/>
            <p:nvPr/>
          </p:nvGrpSpPr>
          <p:grpSpPr>
            <a:xfrm>
              <a:off x="4732925" y="1140987"/>
              <a:ext cx="529800" cy="998503"/>
              <a:chOff x="4318975" y="1083450"/>
              <a:chExt cx="529800" cy="591250"/>
            </a:xfrm>
          </p:grpSpPr>
          <p:sp>
            <p:nvSpPr>
              <p:cNvPr id="771" name="Shape 771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72" name="Shape 77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73" name="Shape 773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OK, here we go!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4" name="Shape 774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But where exactly?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5" name="Shape 775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June 01,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6" name="Shape 776"/>
          <p:cNvGrpSpPr/>
          <p:nvPr/>
        </p:nvGrpSpPr>
        <p:grpSpPr>
          <a:xfrm>
            <a:off x="91222" y="3013626"/>
            <a:ext cx="4094300" cy="1193487"/>
            <a:chOff x="3977400" y="946003"/>
            <a:chExt cx="4094300" cy="1193487"/>
          </a:xfrm>
        </p:grpSpPr>
        <p:grpSp>
          <p:nvGrpSpPr>
            <p:cNvPr id="777" name="Shape 777"/>
            <p:cNvGrpSpPr/>
            <p:nvPr/>
          </p:nvGrpSpPr>
          <p:grpSpPr>
            <a:xfrm>
              <a:off x="4732925" y="1140987"/>
              <a:ext cx="529800" cy="998503"/>
              <a:chOff x="4318975" y="1083450"/>
              <a:chExt cx="529800" cy="591250"/>
            </a:xfrm>
          </p:grpSpPr>
          <p:sp>
            <p:nvSpPr>
              <p:cNvPr id="778" name="Shape 778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79" name="Shape 779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80" name="Shape 780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World Cup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1" name="Shape 781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Soccer + writing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2" name="Shape 782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 12,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3" name="Shape 783"/>
          <p:cNvGrpSpPr/>
          <p:nvPr/>
        </p:nvGrpSpPr>
        <p:grpSpPr>
          <a:xfrm>
            <a:off x="91222" y="3470826"/>
            <a:ext cx="4094300" cy="886455"/>
            <a:chOff x="3977400" y="946003"/>
            <a:chExt cx="4094300" cy="886455"/>
          </a:xfrm>
        </p:grpSpPr>
        <p:grpSp>
          <p:nvGrpSpPr>
            <p:cNvPr id="784" name="Shape 784"/>
            <p:cNvGrpSpPr/>
            <p:nvPr/>
          </p:nvGrpSpPr>
          <p:grpSpPr>
            <a:xfrm>
              <a:off x="4732925" y="1140987"/>
              <a:ext cx="529800" cy="691472"/>
              <a:chOff x="4318975" y="1083450"/>
              <a:chExt cx="529800" cy="409446"/>
            </a:xfrm>
          </p:grpSpPr>
          <p:sp>
            <p:nvSpPr>
              <p:cNvPr id="785" name="Shape 785"/>
              <p:cNvSpPr/>
              <p:nvPr/>
            </p:nvSpPr>
            <p:spPr>
              <a:xfrm>
                <a:off x="4517129" y="1086096"/>
                <a:ext cx="133500" cy="4068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86" name="Shape 78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87" name="Shape 787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Then this happened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8" name="Shape 788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Rethinking plan of action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9" name="Shape 789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 29,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0" name="Shape 790"/>
          <p:cNvGrpSpPr/>
          <p:nvPr/>
        </p:nvGrpSpPr>
        <p:grpSpPr>
          <a:xfrm>
            <a:off x="91222" y="4004226"/>
            <a:ext cx="4094300" cy="686945"/>
            <a:chOff x="3977400" y="946003"/>
            <a:chExt cx="4094300" cy="686945"/>
          </a:xfrm>
        </p:grpSpPr>
        <p:grpSp>
          <p:nvGrpSpPr>
            <p:cNvPr id="791" name="Shape 791"/>
            <p:cNvGrpSpPr/>
            <p:nvPr/>
          </p:nvGrpSpPr>
          <p:grpSpPr>
            <a:xfrm>
              <a:off x="4732925" y="1140987"/>
              <a:ext cx="529800" cy="351510"/>
              <a:chOff x="4318975" y="1083450"/>
              <a:chExt cx="529800" cy="208142"/>
            </a:xfrm>
          </p:grpSpPr>
          <p:sp>
            <p:nvSpPr>
              <p:cNvPr id="792" name="Shape 792"/>
              <p:cNvSpPr/>
              <p:nvPr/>
            </p:nvSpPr>
            <p:spPr>
              <a:xfrm>
                <a:off x="4517129" y="1086092"/>
                <a:ext cx="133500" cy="205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93" name="Shape 79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94" name="Shape 794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First draft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5" name="Shape 795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So proud, but got grilled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6" name="Shape 796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July,,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7" name="Shape 797"/>
          <p:cNvGrpSpPr/>
          <p:nvPr/>
        </p:nvGrpSpPr>
        <p:grpSpPr>
          <a:xfrm>
            <a:off x="91222" y="1555583"/>
            <a:ext cx="4094300" cy="881996"/>
            <a:chOff x="3977400" y="946003"/>
            <a:chExt cx="4094300" cy="881996"/>
          </a:xfrm>
        </p:grpSpPr>
        <p:grpSp>
          <p:nvGrpSpPr>
            <p:cNvPr id="798" name="Shape 798"/>
            <p:cNvGrpSpPr/>
            <p:nvPr/>
          </p:nvGrpSpPr>
          <p:grpSpPr>
            <a:xfrm>
              <a:off x="4732925" y="1140987"/>
              <a:ext cx="529800" cy="687012"/>
              <a:chOff x="4318975" y="1083450"/>
              <a:chExt cx="529800" cy="406805"/>
            </a:xfrm>
          </p:grpSpPr>
          <p:sp>
            <p:nvSpPr>
              <p:cNvPr id="799" name="Shape 799"/>
              <p:cNvSpPr/>
              <p:nvPr/>
            </p:nvSpPr>
            <p:spPr>
              <a:xfrm>
                <a:off x="4517129" y="1083455"/>
                <a:ext cx="133500" cy="4068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00" name="Shape 800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01" name="Shape 801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First NSF panel 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2" name="Shape 802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Mar,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3" name="Shape 803"/>
            <p:cNvSpPr txBox="1"/>
            <p:nvPr/>
          </p:nvSpPr>
          <p:spPr>
            <a:xfrm>
              <a:off x="5343500" y="11460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What is all this about anywat?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4" name="Shape 804"/>
          <p:cNvGrpSpPr/>
          <p:nvPr/>
        </p:nvGrpSpPr>
        <p:grpSpPr>
          <a:xfrm>
            <a:off x="91222" y="183983"/>
            <a:ext cx="4094300" cy="686945"/>
            <a:chOff x="3977400" y="946003"/>
            <a:chExt cx="4094300" cy="686945"/>
          </a:xfrm>
        </p:grpSpPr>
        <p:grpSp>
          <p:nvGrpSpPr>
            <p:cNvPr id="805" name="Shape 805"/>
            <p:cNvGrpSpPr/>
            <p:nvPr/>
          </p:nvGrpSpPr>
          <p:grpSpPr>
            <a:xfrm>
              <a:off x="4732925" y="1140987"/>
              <a:ext cx="529800" cy="179359"/>
              <a:chOff x="4318975" y="1083450"/>
              <a:chExt cx="529800" cy="106205"/>
            </a:xfrm>
          </p:grpSpPr>
          <p:sp>
            <p:nvSpPr>
              <p:cNvPr id="806" name="Shape 806"/>
              <p:cNvSpPr/>
              <p:nvPr/>
            </p:nvSpPr>
            <p:spPr>
              <a:xfrm>
                <a:off x="4517129" y="1083455"/>
                <a:ext cx="133500" cy="1062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07" name="Shape 80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08" name="Shape 808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CRAW Career workshop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9" name="Shape 809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2009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0" name="Shape 810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CAREER?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1" name="Shape 811"/>
          <p:cNvGrpSpPr/>
          <p:nvPr/>
        </p:nvGrpSpPr>
        <p:grpSpPr>
          <a:xfrm>
            <a:off x="91221" y="1166813"/>
            <a:ext cx="4094304" cy="628264"/>
            <a:chOff x="3977400" y="946048"/>
            <a:chExt cx="4094304" cy="1091684"/>
          </a:xfrm>
        </p:grpSpPr>
        <p:grpSp>
          <p:nvGrpSpPr>
            <p:cNvPr id="812" name="Shape 812"/>
            <p:cNvGrpSpPr/>
            <p:nvPr/>
          </p:nvGrpSpPr>
          <p:grpSpPr>
            <a:xfrm>
              <a:off x="4732925" y="1140979"/>
              <a:ext cx="529800" cy="896753"/>
              <a:chOff x="4318975" y="1083445"/>
              <a:chExt cx="529800" cy="531000"/>
            </a:xfrm>
          </p:grpSpPr>
          <p:sp>
            <p:nvSpPr>
              <p:cNvPr id="813" name="Shape 813"/>
              <p:cNvSpPr/>
              <p:nvPr/>
            </p:nvSpPr>
            <p:spPr>
              <a:xfrm>
                <a:off x="4517129" y="1083445"/>
                <a:ext cx="133500" cy="5310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14" name="Shape 814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15" name="Shape 815"/>
            <p:cNvSpPr txBox="1"/>
            <p:nvPr/>
          </p:nvSpPr>
          <p:spPr>
            <a:xfrm>
              <a:off x="5343504" y="946048"/>
              <a:ext cx="27282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Joined UNM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6" name="Shape 816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Aug,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17" name="Shape 817"/>
          <p:cNvSpPr txBox="1">
            <a:spLocks noGrp="1"/>
          </p:cNvSpPr>
          <p:nvPr>
            <p:ph type="body" idx="1"/>
          </p:nvPr>
        </p:nvSpPr>
        <p:spPr>
          <a:xfrm>
            <a:off x="3310175" y="590550"/>
            <a:ext cx="5614500" cy="41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Get feedback from both, senior and junior colleagues</a:t>
            </a:r>
            <a:endParaRPr/>
          </a:p>
          <a:p>
            <a:pPr marL="457200" lvl="0" indent="-4064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Be more concrete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Give a quantitative example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Explain in plain terms why is this important</a:t>
            </a:r>
            <a:endParaRPr/>
          </a:p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8" name="Shape 818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00" y="3292725"/>
            <a:ext cx="3154445" cy="177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Shape 823"/>
          <p:cNvGrpSpPr/>
          <p:nvPr/>
        </p:nvGrpSpPr>
        <p:grpSpPr>
          <a:xfrm>
            <a:off x="91222" y="2099226"/>
            <a:ext cx="4094300" cy="1193487"/>
            <a:chOff x="3977400" y="946003"/>
            <a:chExt cx="4094300" cy="1193487"/>
          </a:xfrm>
        </p:grpSpPr>
        <p:grpSp>
          <p:nvGrpSpPr>
            <p:cNvPr id="824" name="Shape 824"/>
            <p:cNvGrpSpPr/>
            <p:nvPr/>
          </p:nvGrpSpPr>
          <p:grpSpPr>
            <a:xfrm>
              <a:off x="4732925" y="1140987"/>
              <a:ext cx="529800" cy="998503"/>
              <a:chOff x="4318975" y="1083450"/>
              <a:chExt cx="529800" cy="591250"/>
            </a:xfrm>
          </p:grpSpPr>
          <p:sp>
            <p:nvSpPr>
              <p:cNvPr id="825" name="Shape 825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26" name="Shape 82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27" name="Shape 827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IPDPS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8" name="Shape 828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Problems + Ideas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9" name="Shape 829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May,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0" name="Shape 830"/>
          <p:cNvGrpSpPr/>
          <p:nvPr/>
        </p:nvGrpSpPr>
        <p:grpSpPr>
          <a:xfrm>
            <a:off x="91221" y="736652"/>
            <a:ext cx="4094300" cy="510125"/>
            <a:chOff x="3977400" y="946003"/>
            <a:chExt cx="4094300" cy="686945"/>
          </a:xfrm>
        </p:grpSpPr>
        <p:grpSp>
          <p:nvGrpSpPr>
            <p:cNvPr id="831" name="Shape 831"/>
            <p:cNvGrpSpPr/>
            <p:nvPr/>
          </p:nvGrpSpPr>
          <p:grpSpPr>
            <a:xfrm>
              <a:off x="4732925" y="1140987"/>
              <a:ext cx="529800" cy="276123"/>
              <a:chOff x="4318975" y="1083450"/>
              <a:chExt cx="529800" cy="163502"/>
            </a:xfrm>
          </p:grpSpPr>
          <p:sp>
            <p:nvSpPr>
              <p:cNvPr id="832" name="Shape 832"/>
              <p:cNvSpPr/>
              <p:nvPr/>
            </p:nvSpPr>
            <p:spPr>
              <a:xfrm>
                <a:off x="4517129" y="1083452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33" name="Shape 83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34" name="Shape 834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Supercomputing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5" name="Shape 835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Nov, 2012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6" name="Shape 836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Work exposure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7" name="Shape 837"/>
          <p:cNvGrpSpPr/>
          <p:nvPr/>
        </p:nvGrpSpPr>
        <p:grpSpPr>
          <a:xfrm>
            <a:off x="91222" y="2556426"/>
            <a:ext cx="4094300" cy="1193487"/>
            <a:chOff x="3977400" y="946003"/>
            <a:chExt cx="4094300" cy="1193487"/>
          </a:xfrm>
        </p:grpSpPr>
        <p:grpSp>
          <p:nvGrpSpPr>
            <p:cNvPr id="838" name="Shape 838"/>
            <p:cNvGrpSpPr/>
            <p:nvPr/>
          </p:nvGrpSpPr>
          <p:grpSpPr>
            <a:xfrm>
              <a:off x="4732925" y="1140987"/>
              <a:ext cx="529800" cy="998503"/>
              <a:chOff x="4318975" y="1083450"/>
              <a:chExt cx="529800" cy="591250"/>
            </a:xfrm>
          </p:grpSpPr>
          <p:sp>
            <p:nvSpPr>
              <p:cNvPr id="839" name="Shape 839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40" name="Shape 840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41" name="Shape 841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OK, here we go!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2" name="Shape 842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But where exactly?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3" name="Shape 843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June 01,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4" name="Shape 844"/>
          <p:cNvGrpSpPr/>
          <p:nvPr/>
        </p:nvGrpSpPr>
        <p:grpSpPr>
          <a:xfrm>
            <a:off x="91222" y="3013626"/>
            <a:ext cx="4094300" cy="1193487"/>
            <a:chOff x="3977400" y="946003"/>
            <a:chExt cx="4094300" cy="1193487"/>
          </a:xfrm>
        </p:grpSpPr>
        <p:grpSp>
          <p:nvGrpSpPr>
            <p:cNvPr id="845" name="Shape 845"/>
            <p:cNvGrpSpPr/>
            <p:nvPr/>
          </p:nvGrpSpPr>
          <p:grpSpPr>
            <a:xfrm>
              <a:off x="4732925" y="1140987"/>
              <a:ext cx="529800" cy="998503"/>
              <a:chOff x="4318975" y="1083450"/>
              <a:chExt cx="529800" cy="591250"/>
            </a:xfrm>
          </p:grpSpPr>
          <p:sp>
            <p:nvSpPr>
              <p:cNvPr id="846" name="Shape 846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47" name="Shape 84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48" name="Shape 848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World Cup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9" name="Shape 849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Soccer + writing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0" name="Shape 850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June 12,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51" name="Shape 851"/>
          <p:cNvGrpSpPr/>
          <p:nvPr/>
        </p:nvGrpSpPr>
        <p:grpSpPr>
          <a:xfrm>
            <a:off x="91222" y="3470826"/>
            <a:ext cx="4094300" cy="886455"/>
            <a:chOff x="3977400" y="946003"/>
            <a:chExt cx="4094300" cy="886455"/>
          </a:xfrm>
        </p:grpSpPr>
        <p:grpSp>
          <p:nvGrpSpPr>
            <p:cNvPr id="852" name="Shape 852"/>
            <p:cNvGrpSpPr/>
            <p:nvPr/>
          </p:nvGrpSpPr>
          <p:grpSpPr>
            <a:xfrm>
              <a:off x="4732925" y="1140987"/>
              <a:ext cx="529800" cy="691472"/>
              <a:chOff x="4318975" y="1083450"/>
              <a:chExt cx="529800" cy="409446"/>
            </a:xfrm>
          </p:grpSpPr>
          <p:sp>
            <p:nvSpPr>
              <p:cNvPr id="853" name="Shape 853"/>
              <p:cNvSpPr/>
              <p:nvPr/>
            </p:nvSpPr>
            <p:spPr>
              <a:xfrm>
                <a:off x="4517129" y="1086096"/>
                <a:ext cx="133500" cy="4068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54" name="Shape 854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55" name="Shape 855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Then this happened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6" name="Shape 856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Rethinking plan of action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7" name="Shape 857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June 29,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58" name="Shape 858"/>
          <p:cNvGrpSpPr/>
          <p:nvPr/>
        </p:nvGrpSpPr>
        <p:grpSpPr>
          <a:xfrm>
            <a:off x="91222" y="4004226"/>
            <a:ext cx="4094300" cy="757251"/>
            <a:chOff x="3977400" y="946003"/>
            <a:chExt cx="4094300" cy="757251"/>
          </a:xfrm>
        </p:grpSpPr>
        <p:grpSp>
          <p:nvGrpSpPr>
            <p:cNvPr id="859" name="Shape 859"/>
            <p:cNvGrpSpPr/>
            <p:nvPr/>
          </p:nvGrpSpPr>
          <p:grpSpPr>
            <a:xfrm>
              <a:off x="4732925" y="1140987"/>
              <a:ext cx="529800" cy="562268"/>
              <a:chOff x="4318975" y="1083450"/>
              <a:chExt cx="529800" cy="332939"/>
            </a:xfrm>
          </p:grpSpPr>
          <p:sp>
            <p:nvSpPr>
              <p:cNvPr id="860" name="Shape 860"/>
              <p:cNvSpPr/>
              <p:nvPr/>
            </p:nvSpPr>
            <p:spPr>
              <a:xfrm>
                <a:off x="4517129" y="1086089"/>
                <a:ext cx="133500" cy="3303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61" name="Shape 861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62" name="Shape 862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First draft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3" name="Shape 863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So proud, but got grilled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4" name="Shape 864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July,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5" name="Shape 865"/>
          <p:cNvGrpSpPr/>
          <p:nvPr/>
        </p:nvGrpSpPr>
        <p:grpSpPr>
          <a:xfrm>
            <a:off x="91222" y="1555583"/>
            <a:ext cx="4094300" cy="881996"/>
            <a:chOff x="3977400" y="946003"/>
            <a:chExt cx="4094300" cy="881996"/>
          </a:xfrm>
        </p:grpSpPr>
        <p:grpSp>
          <p:nvGrpSpPr>
            <p:cNvPr id="866" name="Shape 866"/>
            <p:cNvGrpSpPr/>
            <p:nvPr/>
          </p:nvGrpSpPr>
          <p:grpSpPr>
            <a:xfrm>
              <a:off x="4732925" y="1140987"/>
              <a:ext cx="529800" cy="687012"/>
              <a:chOff x="4318975" y="1083450"/>
              <a:chExt cx="529800" cy="406805"/>
            </a:xfrm>
          </p:grpSpPr>
          <p:sp>
            <p:nvSpPr>
              <p:cNvPr id="867" name="Shape 867"/>
              <p:cNvSpPr/>
              <p:nvPr/>
            </p:nvSpPr>
            <p:spPr>
              <a:xfrm>
                <a:off x="4517129" y="1083455"/>
                <a:ext cx="133500" cy="4068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68" name="Shape 86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69" name="Shape 869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First NSF panel 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0" name="Shape 870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Mar,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1" name="Shape 871"/>
            <p:cNvSpPr txBox="1"/>
            <p:nvPr/>
          </p:nvSpPr>
          <p:spPr>
            <a:xfrm>
              <a:off x="5343500" y="11460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What is all this about anywat?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72" name="Shape 872"/>
          <p:cNvGrpSpPr/>
          <p:nvPr/>
        </p:nvGrpSpPr>
        <p:grpSpPr>
          <a:xfrm>
            <a:off x="91222" y="183983"/>
            <a:ext cx="4094300" cy="686945"/>
            <a:chOff x="3977400" y="946003"/>
            <a:chExt cx="4094300" cy="686945"/>
          </a:xfrm>
        </p:grpSpPr>
        <p:grpSp>
          <p:nvGrpSpPr>
            <p:cNvPr id="873" name="Shape 873"/>
            <p:cNvGrpSpPr/>
            <p:nvPr/>
          </p:nvGrpSpPr>
          <p:grpSpPr>
            <a:xfrm>
              <a:off x="4732925" y="1140987"/>
              <a:ext cx="529800" cy="179359"/>
              <a:chOff x="4318975" y="1083450"/>
              <a:chExt cx="529800" cy="106205"/>
            </a:xfrm>
          </p:grpSpPr>
          <p:sp>
            <p:nvSpPr>
              <p:cNvPr id="874" name="Shape 874"/>
              <p:cNvSpPr/>
              <p:nvPr/>
            </p:nvSpPr>
            <p:spPr>
              <a:xfrm>
                <a:off x="4517129" y="1083455"/>
                <a:ext cx="133500" cy="1062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75" name="Shape 87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76" name="Shape 876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CRAW Career workshop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7" name="Shape 877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2009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8" name="Shape 878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CAREER?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79" name="Shape 879"/>
          <p:cNvGrpSpPr/>
          <p:nvPr/>
        </p:nvGrpSpPr>
        <p:grpSpPr>
          <a:xfrm>
            <a:off x="1" y="4402675"/>
            <a:ext cx="4185521" cy="811653"/>
            <a:chOff x="3886179" y="821295"/>
            <a:chExt cx="4185521" cy="811653"/>
          </a:xfrm>
        </p:grpSpPr>
        <p:grpSp>
          <p:nvGrpSpPr>
            <p:cNvPr id="880" name="Shape 880"/>
            <p:cNvGrpSpPr/>
            <p:nvPr/>
          </p:nvGrpSpPr>
          <p:grpSpPr>
            <a:xfrm>
              <a:off x="4732925" y="1140987"/>
              <a:ext cx="529800" cy="276127"/>
              <a:chOff x="4318975" y="1083450"/>
              <a:chExt cx="529800" cy="163505"/>
            </a:xfrm>
          </p:grpSpPr>
          <p:sp>
            <p:nvSpPr>
              <p:cNvPr id="881" name="Shape 881"/>
              <p:cNvSpPr/>
              <p:nvPr/>
            </p:nvSpPr>
            <p:spPr>
              <a:xfrm>
                <a:off x="4517129" y="1083455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82" name="Shape 88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83" name="Shape 883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Final draft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4" name="Shape 884"/>
            <p:cNvSpPr txBox="1"/>
            <p:nvPr/>
          </p:nvSpPr>
          <p:spPr>
            <a:xfrm>
              <a:off x="3886179" y="821295"/>
              <a:ext cx="8496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A few hours before the deadline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5" name="Shape 885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Yayy!! 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86" name="Shape 886"/>
          <p:cNvGrpSpPr/>
          <p:nvPr/>
        </p:nvGrpSpPr>
        <p:grpSpPr>
          <a:xfrm>
            <a:off x="91221" y="1166813"/>
            <a:ext cx="4094304" cy="628264"/>
            <a:chOff x="3977400" y="946048"/>
            <a:chExt cx="4094304" cy="1091684"/>
          </a:xfrm>
        </p:grpSpPr>
        <p:grpSp>
          <p:nvGrpSpPr>
            <p:cNvPr id="887" name="Shape 887"/>
            <p:cNvGrpSpPr/>
            <p:nvPr/>
          </p:nvGrpSpPr>
          <p:grpSpPr>
            <a:xfrm>
              <a:off x="4732925" y="1140979"/>
              <a:ext cx="529800" cy="896753"/>
              <a:chOff x="4318975" y="1083445"/>
              <a:chExt cx="529800" cy="531000"/>
            </a:xfrm>
          </p:grpSpPr>
          <p:sp>
            <p:nvSpPr>
              <p:cNvPr id="888" name="Shape 888"/>
              <p:cNvSpPr/>
              <p:nvPr/>
            </p:nvSpPr>
            <p:spPr>
              <a:xfrm>
                <a:off x="4517129" y="1083445"/>
                <a:ext cx="133500" cy="5310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89" name="Shape 889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90" name="Shape 890"/>
            <p:cNvSpPr txBox="1"/>
            <p:nvPr/>
          </p:nvSpPr>
          <p:spPr>
            <a:xfrm>
              <a:off x="5343504" y="946048"/>
              <a:ext cx="27282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Joined UNM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1" name="Shape 891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Aug,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92" name="Shape 892"/>
          <p:cNvSpPr txBox="1">
            <a:spLocks noGrp="1"/>
          </p:cNvSpPr>
          <p:nvPr>
            <p:ph type="body" idx="1"/>
          </p:nvPr>
        </p:nvSpPr>
        <p:spPr>
          <a:xfrm>
            <a:off x="3246150" y="590550"/>
            <a:ext cx="5461500" cy="22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Final draft, submitted just hoping to get initial feedback</a:t>
            </a:r>
            <a:endParaRPr/>
          </a:p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To contact or not to contact NSF Program Director?</a:t>
            </a:r>
            <a:endParaRPr/>
          </a:p>
        </p:txBody>
      </p:sp>
      <p:grpSp>
        <p:nvGrpSpPr>
          <p:cNvPr id="893" name="Shape 893"/>
          <p:cNvGrpSpPr/>
          <p:nvPr/>
        </p:nvGrpSpPr>
        <p:grpSpPr>
          <a:xfrm>
            <a:off x="3748821" y="3632252"/>
            <a:ext cx="4094300" cy="510125"/>
            <a:chOff x="3977400" y="946003"/>
            <a:chExt cx="4094300" cy="686945"/>
          </a:xfrm>
        </p:grpSpPr>
        <p:grpSp>
          <p:nvGrpSpPr>
            <p:cNvPr id="894" name="Shape 894"/>
            <p:cNvGrpSpPr/>
            <p:nvPr/>
          </p:nvGrpSpPr>
          <p:grpSpPr>
            <a:xfrm>
              <a:off x="4732925" y="1140987"/>
              <a:ext cx="529800" cy="276123"/>
              <a:chOff x="4318975" y="1083450"/>
              <a:chExt cx="529800" cy="163502"/>
            </a:xfrm>
          </p:grpSpPr>
          <p:sp>
            <p:nvSpPr>
              <p:cNvPr id="895" name="Shape 895"/>
              <p:cNvSpPr/>
              <p:nvPr/>
            </p:nvSpPr>
            <p:spPr>
              <a:xfrm>
                <a:off x="4517129" y="1083452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96" name="Shape 89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97" name="Shape 897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Supercomputing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8" name="Shape 898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Nov, 2012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9" name="Shape 899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Work exposure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900" name="Shape 900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75" y="3004020"/>
            <a:ext cx="1467975" cy="187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Shape 905"/>
          <p:cNvGrpSpPr/>
          <p:nvPr/>
        </p:nvGrpSpPr>
        <p:grpSpPr>
          <a:xfrm>
            <a:off x="91222" y="2099226"/>
            <a:ext cx="4094300" cy="1193487"/>
            <a:chOff x="3977400" y="946003"/>
            <a:chExt cx="4094300" cy="1193487"/>
          </a:xfrm>
        </p:grpSpPr>
        <p:grpSp>
          <p:nvGrpSpPr>
            <p:cNvPr id="906" name="Shape 906"/>
            <p:cNvGrpSpPr/>
            <p:nvPr/>
          </p:nvGrpSpPr>
          <p:grpSpPr>
            <a:xfrm>
              <a:off x="4732925" y="1140987"/>
              <a:ext cx="529800" cy="998503"/>
              <a:chOff x="4318975" y="1083450"/>
              <a:chExt cx="529800" cy="591250"/>
            </a:xfrm>
          </p:grpSpPr>
          <p:sp>
            <p:nvSpPr>
              <p:cNvPr id="907" name="Shape 907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08" name="Shape 90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909" name="Shape 909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IPDPS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0" name="Shape 910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Problems + Ideas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1" name="Shape 911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May,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12" name="Shape 912"/>
          <p:cNvGrpSpPr/>
          <p:nvPr/>
        </p:nvGrpSpPr>
        <p:grpSpPr>
          <a:xfrm>
            <a:off x="91221" y="736652"/>
            <a:ext cx="4094300" cy="510125"/>
            <a:chOff x="3977400" y="946003"/>
            <a:chExt cx="4094300" cy="686945"/>
          </a:xfrm>
        </p:grpSpPr>
        <p:grpSp>
          <p:nvGrpSpPr>
            <p:cNvPr id="913" name="Shape 913"/>
            <p:cNvGrpSpPr/>
            <p:nvPr/>
          </p:nvGrpSpPr>
          <p:grpSpPr>
            <a:xfrm>
              <a:off x="4732925" y="1140987"/>
              <a:ext cx="529800" cy="276123"/>
              <a:chOff x="4318975" y="1083450"/>
              <a:chExt cx="529800" cy="163502"/>
            </a:xfrm>
          </p:grpSpPr>
          <p:sp>
            <p:nvSpPr>
              <p:cNvPr id="914" name="Shape 914"/>
              <p:cNvSpPr/>
              <p:nvPr/>
            </p:nvSpPr>
            <p:spPr>
              <a:xfrm>
                <a:off x="4517129" y="1083452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15" name="Shape 91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916" name="Shape 916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Supercomputing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7" name="Shape 917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Nov, 2012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8" name="Shape 918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Work exposure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19" name="Shape 919"/>
          <p:cNvGrpSpPr/>
          <p:nvPr/>
        </p:nvGrpSpPr>
        <p:grpSpPr>
          <a:xfrm>
            <a:off x="91222" y="2556426"/>
            <a:ext cx="4094300" cy="1193487"/>
            <a:chOff x="3977400" y="946003"/>
            <a:chExt cx="4094300" cy="1193487"/>
          </a:xfrm>
        </p:grpSpPr>
        <p:grpSp>
          <p:nvGrpSpPr>
            <p:cNvPr id="920" name="Shape 920"/>
            <p:cNvGrpSpPr/>
            <p:nvPr/>
          </p:nvGrpSpPr>
          <p:grpSpPr>
            <a:xfrm>
              <a:off x="4732925" y="1140987"/>
              <a:ext cx="529800" cy="998503"/>
              <a:chOff x="4318975" y="1083450"/>
              <a:chExt cx="529800" cy="591250"/>
            </a:xfrm>
          </p:grpSpPr>
          <p:sp>
            <p:nvSpPr>
              <p:cNvPr id="921" name="Shape 921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22" name="Shape 92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923" name="Shape 923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OK, here we go!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4" name="Shape 924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But where exactly?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5" name="Shape 925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June 01,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6" name="Shape 926"/>
          <p:cNvGrpSpPr/>
          <p:nvPr/>
        </p:nvGrpSpPr>
        <p:grpSpPr>
          <a:xfrm>
            <a:off x="91222" y="3013626"/>
            <a:ext cx="4094300" cy="1193487"/>
            <a:chOff x="3977400" y="946003"/>
            <a:chExt cx="4094300" cy="1193487"/>
          </a:xfrm>
        </p:grpSpPr>
        <p:grpSp>
          <p:nvGrpSpPr>
            <p:cNvPr id="927" name="Shape 927"/>
            <p:cNvGrpSpPr/>
            <p:nvPr/>
          </p:nvGrpSpPr>
          <p:grpSpPr>
            <a:xfrm>
              <a:off x="4732925" y="1140987"/>
              <a:ext cx="529800" cy="998503"/>
              <a:chOff x="4318975" y="1083450"/>
              <a:chExt cx="529800" cy="591250"/>
            </a:xfrm>
          </p:grpSpPr>
          <p:sp>
            <p:nvSpPr>
              <p:cNvPr id="928" name="Shape 928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29" name="Shape 929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930" name="Shape 930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World Cup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1" name="Shape 931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Soccer + writing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2" name="Shape 932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June 12,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3" name="Shape 933"/>
          <p:cNvGrpSpPr/>
          <p:nvPr/>
        </p:nvGrpSpPr>
        <p:grpSpPr>
          <a:xfrm>
            <a:off x="91222" y="3470826"/>
            <a:ext cx="4094300" cy="886455"/>
            <a:chOff x="3977400" y="946003"/>
            <a:chExt cx="4094300" cy="886455"/>
          </a:xfrm>
        </p:grpSpPr>
        <p:grpSp>
          <p:nvGrpSpPr>
            <p:cNvPr id="934" name="Shape 934"/>
            <p:cNvGrpSpPr/>
            <p:nvPr/>
          </p:nvGrpSpPr>
          <p:grpSpPr>
            <a:xfrm>
              <a:off x="4732925" y="1140987"/>
              <a:ext cx="529800" cy="691472"/>
              <a:chOff x="4318975" y="1083450"/>
              <a:chExt cx="529800" cy="409446"/>
            </a:xfrm>
          </p:grpSpPr>
          <p:sp>
            <p:nvSpPr>
              <p:cNvPr id="935" name="Shape 935"/>
              <p:cNvSpPr/>
              <p:nvPr/>
            </p:nvSpPr>
            <p:spPr>
              <a:xfrm>
                <a:off x="4517129" y="1086096"/>
                <a:ext cx="133500" cy="4068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36" name="Shape 93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937" name="Shape 937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Then this happened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8" name="Shape 938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Rethinking plan of action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9" name="Shape 939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June 29,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40" name="Shape 940"/>
          <p:cNvGrpSpPr/>
          <p:nvPr/>
        </p:nvGrpSpPr>
        <p:grpSpPr>
          <a:xfrm>
            <a:off x="91222" y="4004226"/>
            <a:ext cx="4094300" cy="757251"/>
            <a:chOff x="3977400" y="946003"/>
            <a:chExt cx="4094300" cy="757251"/>
          </a:xfrm>
        </p:grpSpPr>
        <p:grpSp>
          <p:nvGrpSpPr>
            <p:cNvPr id="941" name="Shape 941"/>
            <p:cNvGrpSpPr/>
            <p:nvPr/>
          </p:nvGrpSpPr>
          <p:grpSpPr>
            <a:xfrm>
              <a:off x="4732925" y="1140987"/>
              <a:ext cx="529800" cy="562268"/>
              <a:chOff x="4318975" y="1083450"/>
              <a:chExt cx="529800" cy="332939"/>
            </a:xfrm>
          </p:grpSpPr>
          <p:sp>
            <p:nvSpPr>
              <p:cNvPr id="942" name="Shape 942"/>
              <p:cNvSpPr/>
              <p:nvPr/>
            </p:nvSpPr>
            <p:spPr>
              <a:xfrm>
                <a:off x="4517129" y="1086089"/>
                <a:ext cx="133500" cy="3303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43" name="Shape 94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944" name="Shape 944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First draft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5" name="Shape 945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So proud, but got grilled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6" name="Shape 946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July,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47" name="Shape 947"/>
          <p:cNvGrpSpPr/>
          <p:nvPr/>
        </p:nvGrpSpPr>
        <p:grpSpPr>
          <a:xfrm>
            <a:off x="91222" y="1555583"/>
            <a:ext cx="4094300" cy="881996"/>
            <a:chOff x="3977400" y="946003"/>
            <a:chExt cx="4094300" cy="881996"/>
          </a:xfrm>
        </p:grpSpPr>
        <p:grpSp>
          <p:nvGrpSpPr>
            <p:cNvPr id="948" name="Shape 948"/>
            <p:cNvGrpSpPr/>
            <p:nvPr/>
          </p:nvGrpSpPr>
          <p:grpSpPr>
            <a:xfrm>
              <a:off x="4732925" y="1140987"/>
              <a:ext cx="529800" cy="687012"/>
              <a:chOff x="4318975" y="1083450"/>
              <a:chExt cx="529800" cy="406805"/>
            </a:xfrm>
          </p:grpSpPr>
          <p:sp>
            <p:nvSpPr>
              <p:cNvPr id="949" name="Shape 949"/>
              <p:cNvSpPr/>
              <p:nvPr/>
            </p:nvSpPr>
            <p:spPr>
              <a:xfrm>
                <a:off x="4517129" y="1083455"/>
                <a:ext cx="133500" cy="4068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50" name="Shape 950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951" name="Shape 951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First NSF panel 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2" name="Shape 952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Mar,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3" name="Shape 953"/>
            <p:cNvSpPr txBox="1"/>
            <p:nvPr/>
          </p:nvSpPr>
          <p:spPr>
            <a:xfrm>
              <a:off x="5343500" y="11460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What is all this about anywat?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4" name="Shape 954"/>
          <p:cNvGrpSpPr/>
          <p:nvPr/>
        </p:nvGrpSpPr>
        <p:grpSpPr>
          <a:xfrm>
            <a:off x="91222" y="183983"/>
            <a:ext cx="4094300" cy="686945"/>
            <a:chOff x="3977400" y="946003"/>
            <a:chExt cx="4094300" cy="686945"/>
          </a:xfrm>
        </p:grpSpPr>
        <p:grpSp>
          <p:nvGrpSpPr>
            <p:cNvPr id="955" name="Shape 955"/>
            <p:cNvGrpSpPr/>
            <p:nvPr/>
          </p:nvGrpSpPr>
          <p:grpSpPr>
            <a:xfrm>
              <a:off x="4732925" y="1140987"/>
              <a:ext cx="529800" cy="179359"/>
              <a:chOff x="4318975" y="1083450"/>
              <a:chExt cx="529800" cy="106205"/>
            </a:xfrm>
          </p:grpSpPr>
          <p:sp>
            <p:nvSpPr>
              <p:cNvPr id="956" name="Shape 956"/>
              <p:cNvSpPr/>
              <p:nvPr/>
            </p:nvSpPr>
            <p:spPr>
              <a:xfrm>
                <a:off x="4517129" y="1083455"/>
                <a:ext cx="133500" cy="1062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57" name="Shape 95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958" name="Shape 958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CRAW Career workshop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9" name="Shape 959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2009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0" name="Shape 960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CAREER?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1" name="Shape 961"/>
          <p:cNvGrpSpPr/>
          <p:nvPr/>
        </p:nvGrpSpPr>
        <p:grpSpPr>
          <a:xfrm>
            <a:off x="1" y="4402675"/>
            <a:ext cx="4185521" cy="811653"/>
            <a:chOff x="3886179" y="821295"/>
            <a:chExt cx="4185521" cy="811653"/>
          </a:xfrm>
        </p:grpSpPr>
        <p:grpSp>
          <p:nvGrpSpPr>
            <p:cNvPr id="962" name="Shape 962"/>
            <p:cNvGrpSpPr/>
            <p:nvPr/>
          </p:nvGrpSpPr>
          <p:grpSpPr>
            <a:xfrm>
              <a:off x="4732925" y="1140987"/>
              <a:ext cx="529800" cy="276127"/>
              <a:chOff x="4318975" y="1083450"/>
              <a:chExt cx="529800" cy="163505"/>
            </a:xfrm>
          </p:grpSpPr>
          <p:sp>
            <p:nvSpPr>
              <p:cNvPr id="963" name="Shape 963"/>
              <p:cNvSpPr/>
              <p:nvPr/>
            </p:nvSpPr>
            <p:spPr>
              <a:xfrm>
                <a:off x="4517129" y="1083455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64" name="Shape 964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965" name="Shape 965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Final draft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6" name="Shape 966"/>
            <p:cNvSpPr txBox="1"/>
            <p:nvPr/>
          </p:nvSpPr>
          <p:spPr>
            <a:xfrm>
              <a:off x="3886179" y="821295"/>
              <a:ext cx="8496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A few hours before the deadline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7" name="Shape 967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Yayy!! 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8" name="Shape 968"/>
          <p:cNvGrpSpPr/>
          <p:nvPr/>
        </p:nvGrpSpPr>
        <p:grpSpPr>
          <a:xfrm>
            <a:off x="91221" y="1166813"/>
            <a:ext cx="4094304" cy="628264"/>
            <a:chOff x="3977400" y="946048"/>
            <a:chExt cx="4094304" cy="1091684"/>
          </a:xfrm>
        </p:grpSpPr>
        <p:grpSp>
          <p:nvGrpSpPr>
            <p:cNvPr id="969" name="Shape 969"/>
            <p:cNvGrpSpPr/>
            <p:nvPr/>
          </p:nvGrpSpPr>
          <p:grpSpPr>
            <a:xfrm>
              <a:off x="4732925" y="1140979"/>
              <a:ext cx="529800" cy="896753"/>
              <a:chOff x="4318975" y="1083445"/>
              <a:chExt cx="529800" cy="531000"/>
            </a:xfrm>
          </p:grpSpPr>
          <p:sp>
            <p:nvSpPr>
              <p:cNvPr id="970" name="Shape 970"/>
              <p:cNvSpPr/>
              <p:nvPr/>
            </p:nvSpPr>
            <p:spPr>
              <a:xfrm>
                <a:off x="4517129" y="1083445"/>
                <a:ext cx="133500" cy="5310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71" name="Shape 971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972" name="Shape 972"/>
            <p:cNvSpPr txBox="1"/>
            <p:nvPr/>
          </p:nvSpPr>
          <p:spPr>
            <a:xfrm>
              <a:off x="5343504" y="946048"/>
              <a:ext cx="27282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Joined UNM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3" name="Shape 973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Aug,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74" name="Shape 974"/>
          <p:cNvSpPr txBox="1">
            <a:spLocks noGrp="1"/>
          </p:cNvSpPr>
          <p:nvPr>
            <p:ph type="body" idx="1"/>
          </p:nvPr>
        </p:nvSpPr>
        <p:spPr>
          <a:xfrm>
            <a:off x="3246150" y="590550"/>
            <a:ext cx="5461500" cy="22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Final draft, submitted just hoping to get initial feedback, got funded!!</a:t>
            </a:r>
            <a:endParaRPr/>
          </a:p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Fight for each ball, you never know what might happen if you try</a:t>
            </a:r>
            <a:endParaRPr/>
          </a:p>
        </p:txBody>
      </p:sp>
      <p:grpSp>
        <p:nvGrpSpPr>
          <p:cNvPr id="975" name="Shape 975"/>
          <p:cNvGrpSpPr/>
          <p:nvPr/>
        </p:nvGrpSpPr>
        <p:grpSpPr>
          <a:xfrm>
            <a:off x="4052064" y="3185048"/>
            <a:ext cx="2695399" cy="1645959"/>
            <a:chOff x="4052183" y="2708850"/>
            <a:chExt cx="3189067" cy="2122175"/>
          </a:xfrm>
        </p:grpSpPr>
        <p:pic>
          <p:nvPicPr>
            <p:cNvPr id="976" name="Shape 976"/>
            <p:cNvPicPr preferRelativeResize="0"/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183" y="2708850"/>
              <a:ext cx="3189067" cy="2122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7" name="Shape 977"/>
            <p:cNvPicPr preferRelativeResize="0"/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71050" y="3749925"/>
              <a:ext cx="903925" cy="886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Shape 9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onda"/>
              <a:buNone/>
            </a:pPr>
            <a:r>
              <a:rPr lang="en"/>
              <a:t>Questions?</a:t>
            </a:r>
            <a:endParaRPr sz="4000" b="0" i="0" u="none" strike="noStrike" cap="none"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pic>
        <p:nvPicPr>
          <p:cNvPr id="983" name="Shape 98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850" y="1408200"/>
            <a:ext cx="1426200" cy="14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Shape 984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0" y="3230550"/>
            <a:ext cx="2367770" cy="52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Shape 985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75" y="1400450"/>
            <a:ext cx="4825951" cy="3539350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Shape 986"/>
          <p:cNvSpPr txBox="1"/>
          <p:nvPr/>
        </p:nvSpPr>
        <p:spPr>
          <a:xfrm>
            <a:off x="602550" y="4084200"/>
            <a:ext cx="30258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trilce@unm.edu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580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Background</a:t>
            </a: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5183375" y="1047750"/>
            <a:ext cx="3486600" cy="3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6510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BS in Informatics from Universidad de Guadalajara, Mexico</a:t>
            </a:r>
            <a:endParaRPr/>
          </a:p>
          <a:p>
            <a:pPr marL="342900" lvl="0" indent="-16510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MS in Computer Science from INAOE, Mexico</a:t>
            </a:r>
            <a:endParaRPr/>
          </a:p>
          <a:p>
            <a:pPr marL="342900" lvl="0" indent="-16510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PhD from University of Delaware</a:t>
            </a:r>
            <a:endParaRPr/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476" y="1200150"/>
            <a:ext cx="4962900" cy="34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893159"/>
            <a:ext cx="6477000" cy="34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646113" y="3865960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ill Sans"/>
                <a:ea typeface="Gill Sans"/>
                <a:cs typeface="Gill Sans"/>
                <a:sym typeface="Gill Sans"/>
              </a:rPr>
              <a:t>In-situ analysis, distributed learning, and data representation for scientific and medical applications</a:t>
            </a:r>
            <a:endParaRPr sz="2400">
              <a:solidFill>
                <a:srgbClr val="88888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58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My Research</a:t>
            </a:r>
            <a:endParaRPr b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509250" y="895350"/>
            <a:ext cx="8177400" cy="40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6510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Started this journey at the 2009 CRA-W Workshop on Career Planning</a:t>
            </a:r>
            <a:endParaRPr/>
          </a:p>
          <a:p>
            <a:pPr marL="342900" lvl="0" indent="-16510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First time I heard of the CAREER, but what I heard was important:</a:t>
            </a:r>
            <a:endParaRPr/>
          </a:p>
          <a:p>
            <a:pPr marL="914400" lvl="0" indent="-40640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It is not just about one project, it is about your research program</a:t>
            </a:r>
            <a:endParaRPr/>
          </a:p>
          <a:p>
            <a:pPr marL="9144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Teaching and research are both important, make sure to integrate them as best as possible</a:t>
            </a:r>
            <a:endParaRPr/>
          </a:p>
          <a:p>
            <a:pPr marL="342900" lvl="0" indent="-16510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Shape 237"/>
          <p:cNvGrpSpPr/>
          <p:nvPr/>
        </p:nvGrpSpPr>
        <p:grpSpPr>
          <a:xfrm>
            <a:off x="91222" y="183983"/>
            <a:ext cx="4094300" cy="686945"/>
            <a:chOff x="3977400" y="946003"/>
            <a:chExt cx="4094300" cy="686945"/>
          </a:xfrm>
        </p:grpSpPr>
        <p:grpSp>
          <p:nvGrpSpPr>
            <p:cNvPr id="238" name="Shape 238"/>
            <p:cNvGrpSpPr/>
            <p:nvPr/>
          </p:nvGrpSpPr>
          <p:grpSpPr>
            <a:xfrm>
              <a:off x="4732925" y="1140987"/>
              <a:ext cx="529800" cy="179359"/>
              <a:chOff x="4318975" y="1083450"/>
              <a:chExt cx="529800" cy="106205"/>
            </a:xfrm>
          </p:grpSpPr>
          <p:sp>
            <p:nvSpPr>
              <p:cNvPr id="239" name="Shape 239"/>
              <p:cNvSpPr/>
              <p:nvPr/>
            </p:nvSpPr>
            <p:spPr>
              <a:xfrm>
                <a:off x="4517129" y="1083455"/>
                <a:ext cx="133500" cy="1062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0" name="Shape 240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41" name="Shape 241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CRAW Career workshop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Shape 242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2009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Shape 243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CAREER?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Shape 248"/>
          <p:cNvGrpSpPr/>
          <p:nvPr/>
        </p:nvGrpSpPr>
        <p:grpSpPr>
          <a:xfrm>
            <a:off x="91221" y="736652"/>
            <a:ext cx="4094300" cy="510125"/>
            <a:chOff x="3977400" y="946003"/>
            <a:chExt cx="4094300" cy="686945"/>
          </a:xfrm>
        </p:grpSpPr>
        <p:grpSp>
          <p:nvGrpSpPr>
            <p:cNvPr id="249" name="Shape 249"/>
            <p:cNvGrpSpPr/>
            <p:nvPr/>
          </p:nvGrpSpPr>
          <p:grpSpPr>
            <a:xfrm>
              <a:off x="4732925" y="1140987"/>
              <a:ext cx="529800" cy="276123"/>
              <a:chOff x="4318975" y="1083450"/>
              <a:chExt cx="529800" cy="163502"/>
            </a:xfrm>
          </p:grpSpPr>
          <p:sp>
            <p:nvSpPr>
              <p:cNvPr id="250" name="Shape 250"/>
              <p:cNvSpPr/>
              <p:nvPr/>
            </p:nvSpPr>
            <p:spPr>
              <a:xfrm>
                <a:off x="4517129" y="1083452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51" name="Shape 251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52" name="Shape 252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Supercomputing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3" name="Shape 253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Nov, 2012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" name="Shape 254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Work exposure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093750" y="1352550"/>
            <a:ext cx="5592900" cy="22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6510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Participated at the SC12 Broader engagement program</a:t>
            </a:r>
            <a:endParaRPr/>
          </a:p>
          <a:p>
            <a:pPr marL="342900" lvl="0" indent="-16510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342900" lvl="0" indent="-16510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Years later this would be important</a:t>
            </a:r>
            <a:endParaRPr/>
          </a:p>
        </p:txBody>
      </p:sp>
      <p:grpSp>
        <p:nvGrpSpPr>
          <p:cNvPr id="256" name="Shape 256"/>
          <p:cNvGrpSpPr/>
          <p:nvPr/>
        </p:nvGrpSpPr>
        <p:grpSpPr>
          <a:xfrm>
            <a:off x="91222" y="183983"/>
            <a:ext cx="4094300" cy="686945"/>
            <a:chOff x="3977400" y="946003"/>
            <a:chExt cx="4094300" cy="686945"/>
          </a:xfrm>
        </p:grpSpPr>
        <p:grpSp>
          <p:nvGrpSpPr>
            <p:cNvPr id="257" name="Shape 257"/>
            <p:cNvGrpSpPr/>
            <p:nvPr/>
          </p:nvGrpSpPr>
          <p:grpSpPr>
            <a:xfrm>
              <a:off x="4732925" y="1140987"/>
              <a:ext cx="529800" cy="179359"/>
              <a:chOff x="4318975" y="1083450"/>
              <a:chExt cx="529800" cy="106205"/>
            </a:xfrm>
          </p:grpSpPr>
          <p:sp>
            <p:nvSpPr>
              <p:cNvPr id="258" name="Shape 258"/>
              <p:cNvSpPr/>
              <p:nvPr/>
            </p:nvSpPr>
            <p:spPr>
              <a:xfrm>
                <a:off x="4517129" y="1083455"/>
                <a:ext cx="133500" cy="1062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59" name="Shape 259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60" name="Shape 260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CRAW Career workshop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1" name="Shape 261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2009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2" name="Shape 262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CAREER?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63" name="Shape 263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5377"/>
            <a:ext cx="2788950" cy="356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Shape 268"/>
          <p:cNvGrpSpPr/>
          <p:nvPr/>
        </p:nvGrpSpPr>
        <p:grpSpPr>
          <a:xfrm>
            <a:off x="91221" y="736652"/>
            <a:ext cx="4094300" cy="510125"/>
            <a:chOff x="3977400" y="946003"/>
            <a:chExt cx="4094300" cy="686945"/>
          </a:xfrm>
        </p:grpSpPr>
        <p:grpSp>
          <p:nvGrpSpPr>
            <p:cNvPr id="269" name="Shape 269"/>
            <p:cNvGrpSpPr/>
            <p:nvPr/>
          </p:nvGrpSpPr>
          <p:grpSpPr>
            <a:xfrm>
              <a:off x="4732925" y="1140987"/>
              <a:ext cx="529800" cy="276123"/>
              <a:chOff x="4318975" y="1083450"/>
              <a:chExt cx="529800" cy="163502"/>
            </a:xfrm>
          </p:grpSpPr>
          <p:sp>
            <p:nvSpPr>
              <p:cNvPr id="270" name="Shape 270"/>
              <p:cNvSpPr/>
              <p:nvPr/>
            </p:nvSpPr>
            <p:spPr>
              <a:xfrm>
                <a:off x="4517129" y="1083452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71" name="Shape 271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72" name="Shape 272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Supercomputing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" name="Shape 273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Nov, 2012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" name="Shape 274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Work exposure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5" name="Shape 275"/>
          <p:cNvGrpSpPr/>
          <p:nvPr/>
        </p:nvGrpSpPr>
        <p:grpSpPr>
          <a:xfrm>
            <a:off x="91222" y="183983"/>
            <a:ext cx="4094300" cy="686945"/>
            <a:chOff x="3977400" y="946003"/>
            <a:chExt cx="4094300" cy="686945"/>
          </a:xfrm>
        </p:grpSpPr>
        <p:grpSp>
          <p:nvGrpSpPr>
            <p:cNvPr id="276" name="Shape 276"/>
            <p:cNvGrpSpPr/>
            <p:nvPr/>
          </p:nvGrpSpPr>
          <p:grpSpPr>
            <a:xfrm>
              <a:off x="4732925" y="1140987"/>
              <a:ext cx="529800" cy="179359"/>
              <a:chOff x="4318975" y="1083450"/>
              <a:chExt cx="529800" cy="106205"/>
            </a:xfrm>
          </p:grpSpPr>
          <p:sp>
            <p:nvSpPr>
              <p:cNvPr id="277" name="Shape 277"/>
              <p:cNvSpPr/>
              <p:nvPr/>
            </p:nvSpPr>
            <p:spPr>
              <a:xfrm>
                <a:off x="4517129" y="1083455"/>
                <a:ext cx="133500" cy="1062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78" name="Shape 27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79" name="Shape 279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CRAW Career workshop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0" name="Shape 280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2009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1" name="Shape 281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CAREER?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2" name="Shape 282"/>
          <p:cNvGrpSpPr/>
          <p:nvPr/>
        </p:nvGrpSpPr>
        <p:grpSpPr>
          <a:xfrm>
            <a:off x="91221" y="1166813"/>
            <a:ext cx="4094304" cy="628264"/>
            <a:chOff x="3977400" y="946048"/>
            <a:chExt cx="4094304" cy="1091684"/>
          </a:xfrm>
        </p:grpSpPr>
        <p:grpSp>
          <p:nvGrpSpPr>
            <p:cNvPr id="283" name="Shape 283"/>
            <p:cNvGrpSpPr/>
            <p:nvPr/>
          </p:nvGrpSpPr>
          <p:grpSpPr>
            <a:xfrm>
              <a:off x="4732925" y="1140979"/>
              <a:ext cx="529800" cy="896753"/>
              <a:chOff x="4318975" y="1083445"/>
              <a:chExt cx="529800" cy="531000"/>
            </a:xfrm>
          </p:grpSpPr>
          <p:sp>
            <p:nvSpPr>
              <p:cNvPr id="284" name="Shape 284"/>
              <p:cNvSpPr/>
              <p:nvPr/>
            </p:nvSpPr>
            <p:spPr>
              <a:xfrm>
                <a:off x="4517129" y="1083445"/>
                <a:ext cx="133500" cy="5310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5" name="Shape 28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86" name="Shape 286"/>
            <p:cNvSpPr txBox="1"/>
            <p:nvPr/>
          </p:nvSpPr>
          <p:spPr>
            <a:xfrm>
              <a:off x="5343504" y="946048"/>
              <a:ext cx="27282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Joined UNM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7" name="Shape 287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Aug,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8" name="Shape 288"/>
          <p:cNvGrpSpPr/>
          <p:nvPr/>
        </p:nvGrpSpPr>
        <p:grpSpPr>
          <a:xfrm>
            <a:off x="6172070" y="789664"/>
            <a:ext cx="2451613" cy="4134436"/>
            <a:chOff x="6002670" y="1272925"/>
            <a:chExt cx="2836530" cy="5471726"/>
          </a:xfrm>
        </p:grpSpPr>
        <p:pic>
          <p:nvPicPr>
            <p:cNvPr id="289" name="Shape 289"/>
            <p:cNvPicPr preferRelativeResize="0"/>
            <p:nvPr/>
          </p:nvPicPr>
          <p:blipFill rotWithShape="1">
            <a:blip r:embed="rId3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02675" y="3024489"/>
              <a:ext cx="2836524" cy="1977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Shape 290"/>
            <p:cNvPicPr preferRelativeResize="0"/>
            <p:nvPr/>
          </p:nvPicPr>
          <p:blipFill>
            <a:blip r:embed="rId4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675" y="4905525"/>
              <a:ext cx="2836525" cy="1839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Shape 291"/>
            <p:cNvPicPr preferRelativeResize="0"/>
            <p:nvPr/>
          </p:nvPicPr>
          <p:blipFill rotWithShape="1">
            <a:blip r:embed="rId5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02670" y="1272925"/>
              <a:ext cx="2836529" cy="18799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2" name="Shape 292"/>
          <p:cNvSpPr txBox="1"/>
          <p:nvPr/>
        </p:nvSpPr>
        <p:spPr>
          <a:xfrm>
            <a:off x="699650" y="2084550"/>
            <a:ext cx="5319900" cy="28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6510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UNM is a Carnegie R1 and HSI/MSI</a:t>
            </a:r>
            <a:endParaRPr sz="24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165100" rtl="0">
              <a:spcBef>
                <a:spcPts val="560"/>
              </a:spcBef>
              <a:spcAft>
                <a:spcPts val="0"/>
              </a:spcAft>
              <a:buNone/>
            </a:pP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16510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55.7% of the undergraduate students are from ethnic minority groups</a:t>
            </a:r>
            <a:endParaRPr sz="24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165100" rtl="0">
              <a:spcBef>
                <a:spcPts val="560"/>
              </a:spcBef>
              <a:spcAft>
                <a:spcPts val="0"/>
              </a:spcAft>
              <a:buNone/>
            </a:pP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16510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Privileged closeness to SNL and LANL</a:t>
            </a:r>
            <a:endParaRPr sz="24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3093750" y="1200150"/>
            <a:ext cx="23427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6510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Joined UNM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Shape 298"/>
          <p:cNvGrpSpPr/>
          <p:nvPr/>
        </p:nvGrpSpPr>
        <p:grpSpPr>
          <a:xfrm>
            <a:off x="91221" y="736652"/>
            <a:ext cx="4094300" cy="510125"/>
            <a:chOff x="3977400" y="946003"/>
            <a:chExt cx="4094300" cy="686945"/>
          </a:xfrm>
        </p:grpSpPr>
        <p:grpSp>
          <p:nvGrpSpPr>
            <p:cNvPr id="299" name="Shape 299"/>
            <p:cNvGrpSpPr/>
            <p:nvPr/>
          </p:nvGrpSpPr>
          <p:grpSpPr>
            <a:xfrm>
              <a:off x="4732925" y="1140987"/>
              <a:ext cx="529800" cy="276123"/>
              <a:chOff x="4318975" y="1083450"/>
              <a:chExt cx="529800" cy="163502"/>
            </a:xfrm>
          </p:grpSpPr>
          <p:sp>
            <p:nvSpPr>
              <p:cNvPr id="300" name="Shape 300"/>
              <p:cNvSpPr/>
              <p:nvPr/>
            </p:nvSpPr>
            <p:spPr>
              <a:xfrm>
                <a:off x="4517129" y="1083452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01" name="Shape 301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02" name="Shape 302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Supercomputing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3" name="Shape 303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Nov, 2012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4" name="Shape 304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Work exposure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5" name="Shape 305"/>
          <p:cNvGrpSpPr/>
          <p:nvPr/>
        </p:nvGrpSpPr>
        <p:grpSpPr>
          <a:xfrm>
            <a:off x="91222" y="1555583"/>
            <a:ext cx="4094300" cy="610745"/>
            <a:chOff x="3977400" y="946003"/>
            <a:chExt cx="4094300" cy="610745"/>
          </a:xfrm>
        </p:grpSpPr>
        <p:grpSp>
          <p:nvGrpSpPr>
            <p:cNvPr id="306" name="Shape 306"/>
            <p:cNvGrpSpPr/>
            <p:nvPr/>
          </p:nvGrpSpPr>
          <p:grpSpPr>
            <a:xfrm>
              <a:off x="4732925" y="1140987"/>
              <a:ext cx="529800" cy="179359"/>
              <a:chOff x="4318975" y="1083450"/>
              <a:chExt cx="529800" cy="106205"/>
            </a:xfrm>
          </p:grpSpPr>
          <p:sp>
            <p:nvSpPr>
              <p:cNvPr id="307" name="Shape 307"/>
              <p:cNvSpPr/>
              <p:nvPr/>
            </p:nvSpPr>
            <p:spPr>
              <a:xfrm>
                <a:off x="4517129" y="1083455"/>
                <a:ext cx="133500" cy="1062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08" name="Shape 30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09" name="Shape 309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First NSF panel 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0" name="Shape 310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Mar,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Shape 311"/>
            <p:cNvSpPr txBox="1"/>
            <p:nvPr/>
          </p:nvSpPr>
          <p:spPr>
            <a:xfrm>
              <a:off x="5343500" y="11460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What is all this about anyway?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3207750" y="598375"/>
            <a:ext cx="5911200" cy="42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Participated at my first NSF panel</a:t>
            </a:r>
            <a:endParaRPr/>
          </a:p>
          <a:p>
            <a:pPr marL="457200" lvl="0" indent="-40640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How are proposals structured? </a:t>
            </a:r>
            <a:endParaRPr/>
          </a:p>
          <a:p>
            <a: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What do reviewers discuss?</a:t>
            </a:r>
            <a:endParaRPr/>
          </a:p>
          <a:p>
            <a: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How easy is it to get your message lost in the minutiae?</a:t>
            </a:r>
            <a:endParaRPr/>
          </a:p>
          <a:p>
            <a: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How important it is to follow the solicitation?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What other things are useful to include?</a:t>
            </a:r>
            <a:endParaRPr/>
          </a:p>
        </p:txBody>
      </p:sp>
      <p:grpSp>
        <p:nvGrpSpPr>
          <p:cNvPr id="313" name="Shape 313"/>
          <p:cNvGrpSpPr/>
          <p:nvPr/>
        </p:nvGrpSpPr>
        <p:grpSpPr>
          <a:xfrm>
            <a:off x="91222" y="183983"/>
            <a:ext cx="4094300" cy="686945"/>
            <a:chOff x="3977400" y="946003"/>
            <a:chExt cx="4094300" cy="686945"/>
          </a:xfrm>
        </p:grpSpPr>
        <p:grpSp>
          <p:nvGrpSpPr>
            <p:cNvPr id="314" name="Shape 314"/>
            <p:cNvGrpSpPr/>
            <p:nvPr/>
          </p:nvGrpSpPr>
          <p:grpSpPr>
            <a:xfrm>
              <a:off x="4732925" y="1140987"/>
              <a:ext cx="529800" cy="179359"/>
              <a:chOff x="4318975" y="1083450"/>
              <a:chExt cx="529800" cy="106205"/>
            </a:xfrm>
          </p:grpSpPr>
          <p:sp>
            <p:nvSpPr>
              <p:cNvPr id="315" name="Shape 315"/>
              <p:cNvSpPr/>
              <p:nvPr/>
            </p:nvSpPr>
            <p:spPr>
              <a:xfrm>
                <a:off x="4517129" y="1083455"/>
                <a:ext cx="133500" cy="1062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16" name="Shape 31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17" name="Shape 317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CRAW Career workshop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Shape 318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2009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Shape 319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CAREER?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0" name="Shape 320"/>
          <p:cNvGrpSpPr/>
          <p:nvPr/>
        </p:nvGrpSpPr>
        <p:grpSpPr>
          <a:xfrm>
            <a:off x="91221" y="1166813"/>
            <a:ext cx="4094304" cy="628264"/>
            <a:chOff x="3977400" y="946048"/>
            <a:chExt cx="4094304" cy="1091684"/>
          </a:xfrm>
        </p:grpSpPr>
        <p:grpSp>
          <p:nvGrpSpPr>
            <p:cNvPr id="321" name="Shape 321"/>
            <p:cNvGrpSpPr/>
            <p:nvPr/>
          </p:nvGrpSpPr>
          <p:grpSpPr>
            <a:xfrm>
              <a:off x="4732925" y="1140979"/>
              <a:ext cx="529800" cy="896753"/>
              <a:chOff x="4318975" y="1083445"/>
              <a:chExt cx="529800" cy="531000"/>
            </a:xfrm>
          </p:grpSpPr>
          <p:sp>
            <p:nvSpPr>
              <p:cNvPr id="322" name="Shape 322"/>
              <p:cNvSpPr/>
              <p:nvPr/>
            </p:nvSpPr>
            <p:spPr>
              <a:xfrm>
                <a:off x="4517129" y="1083445"/>
                <a:ext cx="133500" cy="5310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3" name="Shape 32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24" name="Shape 324"/>
            <p:cNvSpPr txBox="1"/>
            <p:nvPr/>
          </p:nvSpPr>
          <p:spPr>
            <a:xfrm>
              <a:off x="5343504" y="946048"/>
              <a:ext cx="27282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Joined UNM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5" name="Shape 325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Aug,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500" y="2642975"/>
            <a:ext cx="1897800" cy="18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Shape 331"/>
          <p:cNvGrpSpPr/>
          <p:nvPr/>
        </p:nvGrpSpPr>
        <p:grpSpPr>
          <a:xfrm>
            <a:off x="91222" y="2099226"/>
            <a:ext cx="4094300" cy="686945"/>
            <a:chOff x="3977400" y="946003"/>
            <a:chExt cx="4094300" cy="686945"/>
          </a:xfrm>
        </p:grpSpPr>
        <p:grpSp>
          <p:nvGrpSpPr>
            <p:cNvPr id="332" name="Shape 332"/>
            <p:cNvGrpSpPr/>
            <p:nvPr/>
          </p:nvGrpSpPr>
          <p:grpSpPr>
            <a:xfrm>
              <a:off x="4732925" y="1140987"/>
              <a:ext cx="529800" cy="179771"/>
              <a:chOff x="4318975" y="1083450"/>
              <a:chExt cx="529800" cy="106449"/>
            </a:xfrm>
          </p:grpSpPr>
          <p:sp>
            <p:nvSpPr>
              <p:cNvPr id="333" name="Shape 333"/>
              <p:cNvSpPr/>
              <p:nvPr/>
            </p:nvSpPr>
            <p:spPr>
              <a:xfrm>
                <a:off x="4517129" y="1086099"/>
                <a:ext cx="133500" cy="1038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34" name="Shape 334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35" name="Shape 335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IPDPS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6" name="Shape 336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Problems + Ideas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7" name="Shape 337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May,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8" name="Shape 338"/>
          <p:cNvGrpSpPr/>
          <p:nvPr/>
        </p:nvGrpSpPr>
        <p:grpSpPr>
          <a:xfrm>
            <a:off x="91221" y="736652"/>
            <a:ext cx="4094300" cy="510125"/>
            <a:chOff x="3977400" y="946003"/>
            <a:chExt cx="4094300" cy="686945"/>
          </a:xfrm>
        </p:grpSpPr>
        <p:grpSp>
          <p:nvGrpSpPr>
            <p:cNvPr id="339" name="Shape 339"/>
            <p:cNvGrpSpPr/>
            <p:nvPr/>
          </p:nvGrpSpPr>
          <p:grpSpPr>
            <a:xfrm>
              <a:off x="4732925" y="1140987"/>
              <a:ext cx="529800" cy="276123"/>
              <a:chOff x="4318975" y="1083450"/>
              <a:chExt cx="529800" cy="163502"/>
            </a:xfrm>
          </p:grpSpPr>
          <p:sp>
            <p:nvSpPr>
              <p:cNvPr id="340" name="Shape 340"/>
              <p:cNvSpPr/>
              <p:nvPr/>
            </p:nvSpPr>
            <p:spPr>
              <a:xfrm>
                <a:off x="4517129" y="1083452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41" name="Shape 341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42" name="Shape 342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Supercomputing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3" name="Shape 343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Nov, 2012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4" name="Shape 344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Work exposure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5" name="Shape 345"/>
          <p:cNvGrpSpPr/>
          <p:nvPr/>
        </p:nvGrpSpPr>
        <p:grpSpPr>
          <a:xfrm>
            <a:off x="91222" y="1555583"/>
            <a:ext cx="4094300" cy="881996"/>
            <a:chOff x="3977400" y="946003"/>
            <a:chExt cx="4094300" cy="881996"/>
          </a:xfrm>
        </p:grpSpPr>
        <p:grpSp>
          <p:nvGrpSpPr>
            <p:cNvPr id="346" name="Shape 346"/>
            <p:cNvGrpSpPr/>
            <p:nvPr/>
          </p:nvGrpSpPr>
          <p:grpSpPr>
            <a:xfrm>
              <a:off x="4732925" y="1140987"/>
              <a:ext cx="529800" cy="687012"/>
              <a:chOff x="4318975" y="1083450"/>
              <a:chExt cx="529800" cy="406805"/>
            </a:xfrm>
          </p:grpSpPr>
          <p:sp>
            <p:nvSpPr>
              <p:cNvPr id="347" name="Shape 347"/>
              <p:cNvSpPr/>
              <p:nvPr/>
            </p:nvSpPr>
            <p:spPr>
              <a:xfrm>
                <a:off x="4517129" y="1083455"/>
                <a:ext cx="133500" cy="4068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48" name="Shape 34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49" name="Shape 349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First NSF panel 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0" name="Shape 350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Mar,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1" name="Shape 351"/>
            <p:cNvSpPr txBox="1"/>
            <p:nvPr/>
          </p:nvSpPr>
          <p:spPr>
            <a:xfrm>
              <a:off x="5343500" y="11460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What is all this about anywat?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3474750" y="1123950"/>
            <a:ext cx="5461500" cy="22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Two things happened:</a:t>
            </a:r>
            <a:endParaRPr/>
          </a:p>
          <a:p>
            <a:pPr marL="457200" lvl="0" indent="-406400">
              <a:spcBef>
                <a:spcPts val="56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Saw my PhD advisor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Got energized 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/>
              <a:t>New ideas and problems</a:t>
            </a:r>
            <a:endParaRPr/>
          </a:p>
        </p:txBody>
      </p:sp>
      <p:grpSp>
        <p:nvGrpSpPr>
          <p:cNvPr id="353" name="Shape 353"/>
          <p:cNvGrpSpPr/>
          <p:nvPr/>
        </p:nvGrpSpPr>
        <p:grpSpPr>
          <a:xfrm>
            <a:off x="91222" y="183983"/>
            <a:ext cx="4094300" cy="686945"/>
            <a:chOff x="3977400" y="946003"/>
            <a:chExt cx="4094300" cy="686945"/>
          </a:xfrm>
        </p:grpSpPr>
        <p:grpSp>
          <p:nvGrpSpPr>
            <p:cNvPr id="354" name="Shape 354"/>
            <p:cNvGrpSpPr/>
            <p:nvPr/>
          </p:nvGrpSpPr>
          <p:grpSpPr>
            <a:xfrm>
              <a:off x="4732925" y="1140987"/>
              <a:ext cx="529800" cy="179359"/>
              <a:chOff x="4318975" y="1083450"/>
              <a:chExt cx="529800" cy="106205"/>
            </a:xfrm>
          </p:grpSpPr>
          <p:sp>
            <p:nvSpPr>
              <p:cNvPr id="355" name="Shape 355"/>
              <p:cNvSpPr/>
              <p:nvPr/>
            </p:nvSpPr>
            <p:spPr>
              <a:xfrm>
                <a:off x="4517129" y="1083455"/>
                <a:ext cx="133500" cy="1062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6" name="Shape 35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57" name="Shape 357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CRAW Career workshop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8" name="Shape 358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2009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9" name="Shape 359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CAREER?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0" name="Shape 360"/>
          <p:cNvGrpSpPr/>
          <p:nvPr/>
        </p:nvGrpSpPr>
        <p:grpSpPr>
          <a:xfrm>
            <a:off x="91221" y="1166813"/>
            <a:ext cx="4094304" cy="628264"/>
            <a:chOff x="3977400" y="946048"/>
            <a:chExt cx="4094304" cy="1091684"/>
          </a:xfrm>
        </p:grpSpPr>
        <p:grpSp>
          <p:nvGrpSpPr>
            <p:cNvPr id="361" name="Shape 361"/>
            <p:cNvGrpSpPr/>
            <p:nvPr/>
          </p:nvGrpSpPr>
          <p:grpSpPr>
            <a:xfrm>
              <a:off x="4732925" y="1140979"/>
              <a:ext cx="529800" cy="896753"/>
              <a:chOff x="4318975" y="1083445"/>
              <a:chExt cx="529800" cy="531000"/>
            </a:xfrm>
          </p:grpSpPr>
          <p:sp>
            <p:nvSpPr>
              <p:cNvPr id="362" name="Shape 362"/>
              <p:cNvSpPr/>
              <p:nvPr/>
            </p:nvSpPr>
            <p:spPr>
              <a:xfrm>
                <a:off x="4517129" y="1083445"/>
                <a:ext cx="133500" cy="5310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63" name="Shape 36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64" name="Shape 364"/>
            <p:cNvSpPr txBox="1"/>
            <p:nvPr/>
          </p:nvSpPr>
          <p:spPr>
            <a:xfrm>
              <a:off x="5343504" y="946048"/>
              <a:ext cx="27282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Joined UNM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5" name="Shape 365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Aug,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66" name="Shape 366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75" y="107775"/>
            <a:ext cx="2413546" cy="9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3775"/>
            <a:ext cx="8848350" cy="18464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Shape 372"/>
          <p:cNvGrpSpPr/>
          <p:nvPr/>
        </p:nvGrpSpPr>
        <p:grpSpPr>
          <a:xfrm>
            <a:off x="91222" y="2099226"/>
            <a:ext cx="4094300" cy="709640"/>
            <a:chOff x="3977400" y="946003"/>
            <a:chExt cx="4094300" cy="709640"/>
          </a:xfrm>
        </p:grpSpPr>
        <p:grpSp>
          <p:nvGrpSpPr>
            <p:cNvPr id="373" name="Shape 373"/>
            <p:cNvGrpSpPr/>
            <p:nvPr/>
          </p:nvGrpSpPr>
          <p:grpSpPr>
            <a:xfrm>
              <a:off x="4732925" y="1140987"/>
              <a:ext cx="529800" cy="514656"/>
              <a:chOff x="4318975" y="1083450"/>
              <a:chExt cx="529800" cy="304747"/>
            </a:xfrm>
          </p:grpSpPr>
          <p:sp>
            <p:nvSpPr>
              <p:cNvPr id="374" name="Shape 374"/>
              <p:cNvSpPr/>
              <p:nvPr/>
            </p:nvSpPr>
            <p:spPr>
              <a:xfrm>
                <a:off x="4517129" y="1086097"/>
                <a:ext cx="133500" cy="3021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75" name="Shape 37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76" name="Shape 376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IPDPS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7" name="Shape 377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Problems + Ideas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8" name="Shape 378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May,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9" name="Shape 379"/>
          <p:cNvGrpSpPr/>
          <p:nvPr/>
        </p:nvGrpSpPr>
        <p:grpSpPr>
          <a:xfrm>
            <a:off x="91221" y="736652"/>
            <a:ext cx="4094300" cy="510125"/>
            <a:chOff x="3977400" y="946003"/>
            <a:chExt cx="4094300" cy="686945"/>
          </a:xfrm>
        </p:grpSpPr>
        <p:grpSp>
          <p:nvGrpSpPr>
            <p:cNvPr id="380" name="Shape 380"/>
            <p:cNvGrpSpPr/>
            <p:nvPr/>
          </p:nvGrpSpPr>
          <p:grpSpPr>
            <a:xfrm>
              <a:off x="4732925" y="1140987"/>
              <a:ext cx="529800" cy="276123"/>
              <a:chOff x="4318975" y="1083450"/>
              <a:chExt cx="529800" cy="163502"/>
            </a:xfrm>
          </p:grpSpPr>
          <p:sp>
            <p:nvSpPr>
              <p:cNvPr id="381" name="Shape 381"/>
              <p:cNvSpPr/>
              <p:nvPr/>
            </p:nvSpPr>
            <p:spPr>
              <a:xfrm>
                <a:off x="4517129" y="1083452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82" name="Shape 38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83" name="Shape 383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Supercomputing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4" name="Shape 384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Nov, 2012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5" name="Shape 385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Work exposure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6" name="Shape 386"/>
          <p:cNvGrpSpPr/>
          <p:nvPr/>
        </p:nvGrpSpPr>
        <p:grpSpPr>
          <a:xfrm>
            <a:off x="91222" y="2556426"/>
            <a:ext cx="4094300" cy="686945"/>
            <a:chOff x="3977400" y="946003"/>
            <a:chExt cx="4094300" cy="686945"/>
          </a:xfrm>
        </p:grpSpPr>
        <p:grpSp>
          <p:nvGrpSpPr>
            <p:cNvPr id="387" name="Shape 387"/>
            <p:cNvGrpSpPr/>
            <p:nvPr/>
          </p:nvGrpSpPr>
          <p:grpSpPr>
            <a:xfrm>
              <a:off x="4732925" y="1140987"/>
              <a:ext cx="529800" cy="280592"/>
              <a:chOff x="4318975" y="1083450"/>
              <a:chExt cx="529800" cy="166149"/>
            </a:xfrm>
          </p:grpSpPr>
          <p:sp>
            <p:nvSpPr>
              <p:cNvPr id="388" name="Shape 388"/>
              <p:cNvSpPr/>
              <p:nvPr/>
            </p:nvSpPr>
            <p:spPr>
              <a:xfrm>
                <a:off x="4517129" y="1086099"/>
                <a:ext cx="133500" cy="163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89" name="Shape 389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90" name="Shape 390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OK, here we go!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1" name="Shape 391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But where exactly?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2" name="Shape 392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June 01, 2014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3" name="Shape 393"/>
          <p:cNvGrpSpPr/>
          <p:nvPr/>
        </p:nvGrpSpPr>
        <p:grpSpPr>
          <a:xfrm>
            <a:off x="91222" y="1555583"/>
            <a:ext cx="4094300" cy="881996"/>
            <a:chOff x="3977400" y="946003"/>
            <a:chExt cx="4094300" cy="881996"/>
          </a:xfrm>
        </p:grpSpPr>
        <p:grpSp>
          <p:nvGrpSpPr>
            <p:cNvPr id="394" name="Shape 394"/>
            <p:cNvGrpSpPr/>
            <p:nvPr/>
          </p:nvGrpSpPr>
          <p:grpSpPr>
            <a:xfrm>
              <a:off x="4732925" y="1140987"/>
              <a:ext cx="529800" cy="687012"/>
              <a:chOff x="4318975" y="1083450"/>
              <a:chExt cx="529800" cy="406805"/>
            </a:xfrm>
          </p:grpSpPr>
          <p:sp>
            <p:nvSpPr>
              <p:cNvPr id="395" name="Shape 395"/>
              <p:cNvSpPr/>
              <p:nvPr/>
            </p:nvSpPr>
            <p:spPr>
              <a:xfrm>
                <a:off x="4517129" y="1083455"/>
                <a:ext cx="133500" cy="4068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96" name="Shape 39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97" name="Shape 397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First NSF panel 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8" name="Shape 398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Mar,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9" name="Shape 399"/>
            <p:cNvSpPr txBox="1"/>
            <p:nvPr/>
          </p:nvSpPr>
          <p:spPr>
            <a:xfrm>
              <a:off x="5343500" y="11460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What is all this about anywat?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0" name="Shape 400"/>
          <p:cNvGrpSpPr/>
          <p:nvPr/>
        </p:nvGrpSpPr>
        <p:grpSpPr>
          <a:xfrm>
            <a:off x="91222" y="183983"/>
            <a:ext cx="4094300" cy="686945"/>
            <a:chOff x="3977400" y="946003"/>
            <a:chExt cx="4094300" cy="686945"/>
          </a:xfrm>
        </p:grpSpPr>
        <p:grpSp>
          <p:nvGrpSpPr>
            <p:cNvPr id="401" name="Shape 401"/>
            <p:cNvGrpSpPr/>
            <p:nvPr/>
          </p:nvGrpSpPr>
          <p:grpSpPr>
            <a:xfrm>
              <a:off x="4732925" y="1140987"/>
              <a:ext cx="529800" cy="179359"/>
              <a:chOff x="4318975" y="1083450"/>
              <a:chExt cx="529800" cy="106205"/>
            </a:xfrm>
          </p:grpSpPr>
          <p:sp>
            <p:nvSpPr>
              <p:cNvPr id="402" name="Shape 402"/>
              <p:cNvSpPr/>
              <p:nvPr/>
            </p:nvSpPr>
            <p:spPr>
              <a:xfrm>
                <a:off x="4517129" y="1083455"/>
                <a:ext cx="133500" cy="1062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03" name="Shape 40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04" name="Shape 404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CRAW Career workshop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5" name="Shape 405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2009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6" name="Shape 406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CAREER?</a:t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7" name="Shape 407"/>
          <p:cNvGrpSpPr/>
          <p:nvPr/>
        </p:nvGrpSpPr>
        <p:grpSpPr>
          <a:xfrm>
            <a:off x="91221" y="1166813"/>
            <a:ext cx="4094304" cy="628264"/>
            <a:chOff x="3977400" y="946048"/>
            <a:chExt cx="4094304" cy="1091684"/>
          </a:xfrm>
        </p:grpSpPr>
        <p:grpSp>
          <p:nvGrpSpPr>
            <p:cNvPr id="408" name="Shape 408"/>
            <p:cNvGrpSpPr/>
            <p:nvPr/>
          </p:nvGrpSpPr>
          <p:grpSpPr>
            <a:xfrm>
              <a:off x="4732925" y="1140979"/>
              <a:ext cx="529800" cy="896753"/>
              <a:chOff x="4318975" y="1083445"/>
              <a:chExt cx="529800" cy="531000"/>
            </a:xfrm>
          </p:grpSpPr>
          <p:sp>
            <p:nvSpPr>
              <p:cNvPr id="409" name="Shape 409"/>
              <p:cNvSpPr/>
              <p:nvPr/>
            </p:nvSpPr>
            <p:spPr>
              <a:xfrm>
                <a:off x="4517129" y="1083445"/>
                <a:ext cx="133500" cy="5310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10" name="Shape 410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40D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11" name="Shape 411"/>
            <p:cNvSpPr txBox="1"/>
            <p:nvPr/>
          </p:nvSpPr>
          <p:spPr>
            <a:xfrm>
              <a:off x="5343504" y="946048"/>
              <a:ext cx="27282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Joined UNM</a:t>
              </a: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2" name="Shape 412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Aug, 2013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152400" y="3464825"/>
            <a:ext cx="3221100" cy="11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Ok, here we go!!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but where?</a:t>
            </a:r>
            <a:endParaRPr/>
          </a:p>
        </p:txBody>
      </p:sp>
      <p:pic>
        <p:nvPicPr>
          <p:cNvPr id="414" name="Shape 414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00" y="815375"/>
            <a:ext cx="5345400" cy="400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1198</Words>
  <Application>Microsoft Office PowerPoint</Application>
  <PresentationFormat>On-screen Show (16:9)</PresentationFormat>
  <Paragraphs>339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Monda</vt:lpstr>
      <vt:lpstr>Gill Sans</vt:lpstr>
      <vt:lpstr>Roboto</vt:lpstr>
      <vt:lpstr>Arial</vt:lpstr>
      <vt:lpstr>Calibri</vt:lpstr>
      <vt:lpstr>Simple Light</vt:lpstr>
      <vt:lpstr>Office Theme</vt:lpstr>
      <vt:lpstr>Office Theme</vt:lpstr>
      <vt:lpstr>Trilce Estrada</vt:lpstr>
      <vt:lpstr>My Background</vt:lpstr>
      <vt:lpstr>My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Trilce Estrada</dc:title>
  <cp:lastModifiedBy>Jack Snoeyink</cp:lastModifiedBy>
  <cp:revision>1</cp:revision>
  <dcterms:modified xsi:type="dcterms:W3CDTF">2018-04-09T15:24:48Z</dcterms:modified>
</cp:coreProperties>
</file>