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00"/>
    <p:restoredTop sz="94681"/>
  </p:normalViewPr>
  <p:slideViewPr>
    <p:cSldViewPr snapToGrid="0" snapToObjects="1">
      <p:cViewPr varScale="1">
        <p:scale>
          <a:sx n="72" d="100"/>
          <a:sy n="72" d="100"/>
        </p:scale>
        <p:origin x="22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3292-0182-6A48-B22C-B9004839F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0976B-80D1-884A-80C7-87582B724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E475-2885-6E40-8D0E-393B129A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F5A1-D4F2-664D-8159-36DC68BB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D359-19CC-904D-8010-458F53E1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11A9-5C04-5146-B943-4E364EC8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9FA91-3373-354B-8D8E-EDEA3258F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A993-C916-574A-A54A-860D73A8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567BE-0D86-0B4D-8235-05EA8539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65C1-364F-1843-9644-B3C3FA0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8C52F-04B9-6644-A5DB-4366CBC8F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D1AE-43FD-9E4D-9542-F89B31EBD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9C945-43D3-704D-A941-49705C6C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93F6-64E5-7C44-922A-7D1350BB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A930-33E3-7F4A-B4BE-2F1CA22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3512-8CA9-E841-B254-5E543600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F6F-7F27-804B-97D9-4EA3F94D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14FD-B186-F34A-BC44-1A458682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F13ED-79B9-DD47-B2A7-6D15DD50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E5FC-F6E7-E04C-BAFE-7F74CA2A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8E5E-8550-E54E-AB5E-596C9940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78B1-DAD7-864E-820A-C5625D65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49C97-F042-AC4D-87A9-0F4283B5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A9E9-EE36-C544-BD71-48484AC1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486F-841B-F64C-A829-AC3EEC61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C1E3-53A8-C04F-9519-571EEEC0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43FD-8A95-9941-86A3-0FB18219F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4F5BB-9426-FB4A-AA96-82CF1E2DB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A86D6-4A62-614B-9DE0-52C55565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14969-C6FA-0B4A-83E9-C80F12F6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6F3C3-9349-1A49-9FE7-049C4BE1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D85E-A5AC-3644-8A3E-8634072C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34748-3765-FD45-9024-6FE508BDD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652A6-E510-BA4C-85D5-07DB12FF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4AF27-F94D-9444-8AB1-1B8604358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4682C-C492-2847-BA19-70A7C8394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C444A-D7DD-7843-83E1-9BB9413E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980E1-F641-534D-96D1-648F1C79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F4A1D-8D73-0D48-A6C8-FB896D71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B043-18F6-6147-9DF6-35BACA85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1EB64-3D89-4647-AE75-96894175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96709-C98F-2949-B492-4537AF83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1DFC8-F5EF-7B4C-8E9D-730560B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B4BAD-3658-A74A-9669-604F371E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E6871-3EAF-CE4B-B90B-5E938713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19DF-2297-4D4F-A011-D5AB83A2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1EE6-662F-184C-B0C7-883CAED7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698A-1349-8B4C-A2A5-A9E691DD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E0344-678F-4F4D-B4B6-CC194E7F6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5EC59-8343-5E4E-9E9A-6D302DBB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068E0-3122-9B44-91E6-3EEDAF62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87308-FB02-844F-A768-926281D5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DE1D-1A4C-2F48-886A-55C6EC75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E1877-C040-1749-96B9-29059448F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B79FA-9A14-0143-BE61-54CB4B940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93192-2354-E446-98AD-9BA02A9D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81376-B56C-1D4B-940F-8CBA8DFB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217FF-9D0A-0141-B23B-3F81A341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1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A59FE-62A3-C044-BAC2-9C17E933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46DB-33A9-5345-8F25-C6773734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CBED-572E-6E46-84E4-537783B63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F098-2FCD-374F-8DD2-6143C9F6FD1B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0B9D-57B7-2A46-8876-A18824D1C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1EF5-EE82-A441-B336-F5CFEDDB3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2246-41F1-B24F-9718-4019783D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4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489" y="931074"/>
            <a:ext cx="8411211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Top Ten Mistakes to Avoid</a:t>
            </a:r>
            <a:br>
              <a:rPr lang="en-US" dirty="0"/>
            </a:br>
            <a:r>
              <a:rPr lang="en-US" dirty="0"/>
              <a:t>in Writing CAREER Proposals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37162" y="2546485"/>
            <a:ext cx="8269712" cy="107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CISE Mixed Advisory Taskforce on Technology,</a:t>
            </a:r>
          </a:p>
          <a:p>
            <a:r>
              <a:rPr lang="en-US" dirty="0"/>
              <a:t>Education, Research and Science (CISE MATTERS)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AD688-6069-6348-9B6F-3B4A9BB4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81" y="3769984"/>
            <a:ext cx="4027227" cy="2678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23BB8D-1436-8A4B-8A96-B39FAC47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11" y="3767866"/>
            <a:ext cx="4021960" cy="26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3605" cy="878573"/>
          </a:xfrm>
        </p:spPr>
        <p:txBody>
          <a:bodyPr>
            <a:normAutofit/>
          </a:bodyPr>
          <a:lstStyle/>
          <a:p>
            <a:r>
              <a:rPr lang="en-US" dirty="0"/>
              <a:t>Number 2:  Confining yourself to your PhD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930" y="1428363"/>
            <a:ext cx="8229600" cy="1984603"/>
          </a:xfrm>
        </p:spPr>
        <p:txBody>
          <a:bodyPr>
            <a:normAutofit/>
          </a:bodyPr>
          <a:lstStyle/>
          <a:p>
            <a:r>
              <a:rPr lang="en-US" sz="3200" dirty="0"/>
              <a:t>CAREER proposal should be </a:t>
            </a:r>
            <a:r>
              <a:rPr lang="en-US" sz="3200" dirty="0">
                <a:solidFill>
                  <a:srgbClr val="3366FF"/>
                </a:solidFill>
              </a:rPr>
              <a:t>forward-looking</a:t>
            </a:r>
          </a:p>
          <a:p>
            <a:r>
              <a:rPr lang="en-US" sz="3200" dirty="0"/>
              <a:t>Move </a:t>
            </a:r>
            <a:r>
              <a:rPr lang="en-US" sz="3200" dirty="0">
                <a:solidFill>
                  <a:srgbClr val="3366FF"/>
                </a:solidFill>
              </a:rPr>
              <a:t>above and beyond</a:t>
            </a:r>
            <a:r>
              <a:rPr lang="en-US" sz="3200" dirty="0"/>
              <a:t> your PhD work</a:t>
            </a:r>
          </a:p>
          <a:p>
            <a:r>
              <a:rPr lang="en-US" sz="3200" dirty="0">
                <a:solidFill>
                  <a:srgbClr val="3366FF"/>
                </a:solidFill>
              </a:rPr>
              <a:t>“Imagine a world …”</a:t>
            </a:r>
          </a:p>
        </p:txBody>
      </p:sp>
      <p:pic>
        <p:nvPicPr>
          <p:cNvPr id="4" name="Picture 3" descr="carForS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18" y="3597631"/>
            <a:ext cx="3423565" cy="2567674"/>
          </a:xfrm>
          <a:prstGeom prst="rect">
            <a:avLst/>
          </a:prstGeom>
        </p:spPr>
      </p:pic>
      <p:pic>
        <p:nvPicPr>
          <p:cNvPr id="5" name="Picture 4" descr="x-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91" y="3597632"/>
            <a:ext cx="3324139" cy="2568239"/>
          </a:xfrm>
          <a:prstGeom prst="rect">
            <a:avLst/>
          </a:prstGeom>
        </p:spPr>
      </p:pic>
      <p:pic>
        <p:nvPicPr>
          <p:cNvPr id="6" name="Picture 5" descr="Imag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1" y="3597631"/>
            <a:ext cx="3836420" cy="2568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2329" y="6159959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(yes)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7967" y="6165870"/>
            <a:ext cx="56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(no)</a:t>
            </a:r>
          </a:p>
        </p:txBody>
      </p:sp>
    </p:spTree>
    <p:extLst>
      <p:ext uri="{BB962C8B-B14F-4D97-AF65-F5344CB8AC3E}">
        <p14:creationId xmlns:p14="http://schemas.microsoft.com/office/powerpoint/2010/main" val="388867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mmer_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93" y="4134517"/>
            <a:ext cx="1946785" cy="1946785"/>
          </a:xfrm>
          <a:prstGeom prst="rect">
            <a:avLst/>
          </a:prstGeom>
        </p:spPr>
      </p:pic>
      <p:pic>
        <p:nvPicPr>
          <p:cNvPr id="6" name="Picture 5" descr="stap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38" y="1134046"/>
            <a:ext cx="1619677" cy="1263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2371" cy="854075"/>
          </a:xfrm>
        </p:spPr>
        <p:txBody>
          <a:bodyPr>
            <a:normAutofit/>
          </a:bodyPr>
          <a:lstStyle/>
          <a:p>
            <a:r>
              <a:rPr lang="en-US" dirty="0"/>
              <a:t>Number 1:  Research Plan lacking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469575"/>
            <a:ext cx="6930571" cy="3726542"/>
          </a:xfrm>
        </p:spPr>
        <p:txBody>
          <a:bodyPr>
            <a:noAutofit/>
          </a:bodyPr>
          <a:lstStyle/>
          <a:p>
            <a:r>
              <a:rPr lang="en-US" sz="3200" dirty="0"/>
              <a:t>Don’t staple together unrelated ideas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Don’t offer a laundry list with no prioritization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Don’t make everything look like a nail to your one hammer</a:t>
            </a:r>
          </a:p>
        </p:txBody>
      </p:sp>
      <p:pic>
        <p:nvPicPr>
          <p:cNvPr id="4" name="Picture 3" descr="laundry_lis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21" y="2596690"/>
            <a:ext cx="1499343" cy="14993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1199" y="5444657"/>
            <a:ext cx="6111342" cy="7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66FF"/>
                </a:solidFill>
              </a:rPr>
              <a:t>Tell a story with your narrative</a:t>
            </a:r>
          </a:p>
        </p:txBody>
      </p:sp>
    </p:spTree>
    <p:extLst>
      <p:ext uri="{BB962C8B-B14F-4D97-AF65-F5344CB8AC3E}">
        <p14:creationId xmlns:p14="http://schemas.microsoft.com/office/powerpoint/2010/main" val="8222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086" y="324281"/>
            <a:ext cx="2953657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 descr="no_compre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61" y="1467281"/>
            <a:ext cx="8028953" cy="48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21" y="1488011"/>
            <a:ext cx="4480070" cy="536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8886" y="282210"/>
            <a:ext cx="8458200" cy="1060569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10: Fonts Too Small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067" y="2058152"/>
            <a:ext cx="6583980" cy="3036362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Small fonts promote reader fatigue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</a:rPr>
              <a:t>Reviewers DISLIKE small fonts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PAPP</a:t>
            </a:r>
            <a:r>
              <a:rPr lang="en-US" sz="3200" dirty="0">
                <a:solidFill>
                  <a:schemeClr val="tx1"/>
                </a:solidFill>
              </a:rPr>
              <a:t>G mandates: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11 point font minimum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 inch margins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6 lines max per vertical inch</a:t>
            </a:r>
          </a:p>
        </p:txBody>
      </p:sp>
    </p:spTree>
    <p:extLst>
      <p:ext uri="{BB962C8B-B14F-4D97-AF65-F5344CB8AC3E}">
        <p14:creationId xmlns:p14="http://schemas.microsoft.com/office/powerpoint/2010/main" val="35502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01" y="289832"/>
            <a:ext cx="6257984" cy="1325563"/>
          </a:xfrm>
        </p:spPr>
        <p:txBody>
          <a:bodyPr/>
          <a:lstStyle/>
          <a:p>
            <a:r>
              <a:rPr lang="en-US" dirty="0"/>
              <a:t>Number 9: Figures Illegible</a:t>
            </a:r>
          </a:p>
        </p:txBody>
      </p:sp>
      <p:pic>
        <p:nvPicPr>
          <p:cNvPr id="10" name="Picture 9" descr="sl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42" y="4566812"/>
            <a:ext cx="8664017" cy="2302674"/>
          </a:xfrm>
          <a:prstGeom prst="rect">
            <a:avLst/>
          </a:prstGeom>
        </p:spPr>
      </p:pic>
      <p:pic>
        <p:nvPicPr>
          <p:cNvPr id="11" name="Picture 10" descr="ber-lab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84" y="1775357"/>
            <a:ext cx="3912900" cy="2875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325" y="1850278"/>
            <a:ext cx="6178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Avoid “crowded” visuals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Don’t assume reader will print in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6600"/>
                </a:solidFill>
              </a:rPr>
              <a:t>o</a:t>
            </a:r>
            <a:r>
              <a:rPr lang="en-US" sz="2800" dirty="0">
                <a:solidFill>
                  <a:srgbClr val="008000"/>
                </a:solidFill>
              </a:rPr>
              <a:t>l</a:t>
            </a: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dirty="0">
                <a:solidFill>
                  <a:srgbClr val="660066"/>
                </a:solidFill>
              </a:rPr>
              <a:t>r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66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Use vector graphic formats</a:t>
            </a:r>
          </a:p>
        </p:txBody>
      </p:sp>
      <p:pic>
        <p:nvPicPr>
          <p:cNvPr id="6" name="Picture 5" descr="ber-label.jpg">
            <a:extLst>
              <a:ext uri="{FF2B5EF4-FFF2-40B4-BE49-F238E27FC236}">
                <a16:creationId xmlns:a16="http://schemas.microsoft.com/office/drawing/2014/main" id="{773E0E08-2C4F-8047-A8C7-AB4C2132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0" y="1456704"/>
            <a:ext cx="4435414" cy="32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rony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6" y="959005"/>
            <a:ext cx="4509050" cy="5898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80" y="14514"/>
            <a:ext cx="9185891" cy="944491"/>
          </a:xfrm>
        </p:spPr>
        <p:txBody>
          <a:bodyPr/>
          <a:lstStyle/>
          <a:p>
            <a:r>
              <a:rPr lang="en-US" dirty="0"/>
              <a:t>Number 8: Acronyms and Abbreviations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1470087"/>
            <a:ext cx="6655126" cy="4876830"/>
          </a:xfrm>
        </p:spPr>
        <p:txBody>
          <a:bodyPr>
            <a:noAutofit/>
          </a:bodyPr>
          <a:lstStyle/>
          <a:p>
            <a:r>
              <a:rPr lang="en-US" sz="3200" dirty="0"/>
              <a:t>Acronyms constitute a </a:t>
            </a:r>
            <a:r>
              <a:rPr lang="en-US" sz="3200" b="1" dirty="0">
                <a:solidFill>
                  <a:srgbClr val="0070C0"/>
                </a:solidFill>
              </a:rPr>
              <a:t>private language</a:t>
            </a:r>
            <a:r>
              <a:rPr lang="en-US" sz="3200" dirty="0"/>
              <a:t> that excludes the reader.</a:t>
            </a:r>
          </a:p>
          <a:p>
            <a:endParaRPr lang="en-US" sz="3200" dirty="0"/>
          </a:p>
          <a:p>
            <a:r>
              <a:rPr lang="en-US" sz="3200" dirty="0"/>
              <a:t>Acronyms are often </a:t>
            </a:r>
            <a:r>
              <a:rPr lang="en-US" sz="3200" b="1" dirty="0">
                <a:solidFill>
                  <a:srgbClr val="FF0000"/>
                </a:solidFill>
              </a:rPr>
              <a:t>cryptic</a:t>
            </a:r>
            <a:r>
              <a:rPr lang="en-US" sz="3200" dirty="0"/>
              <a:t>, and make text hard to read.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Reader will NOT memorize your abbreviations!</a:t>
            </a:r>
          </a:p>
        </p:txBody>
      </p:sp>
    </p:spTree>
    <p:extLst>
      <p:ext uri="{BB962C8B-B14F-4D97-AF65-F5344CB8AC3E}">
        <p14:creationId xmlns:p14="http://schemas.microsoft.com/office/powerpoint/2010/main" val="406046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re_pan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96" y="3048632"/>
            <a:ext cx="70866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4" y="98858"/>
            <a:ext cx="8755596" cy="1325563"/>
          </a:xfrm>
        </p:spPr>
        <p:txBody>
          <a:bodyPr/>
          <a:lstStyle/>
          <a:p>
            <a:r>
              <a:rPr lang="en-US" dirty="0"/>
              <a:t>Number 7: Dissing the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196" y="1417639"/>
            <a:ext cx="5880416" cy="12475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Good idea:</a:t>
            </a:r>
            <a:r>
              <a:rPr lang="en-US" sz="3200" dirty="0"/>
              <a:t> Citing others’ work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Bad idea:</a:t>
            </a:r>
            <a:r>
              <a:rPr lang="en-US" sz="3200" dirty="0"/>
              <a:t> Slighting others’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034" y="5913606"/>
            <a:ext cx="78187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(“Others’ work” might be sitting on the panel)</a:t>
            </a:r>
          </a:p>
        </p:txBody>
      </p:sp>
    </p:spTree>
    <p:extLst>
      <p:ext uri="{BB962C8B-B14F-4D97-AF65-F5344CB8AC3E}">
        <p14:creationId xmlns:p14="http://schemas.microsoft.com/office/powerpoint/2010/main" val="76077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714" y="295266"/>
            <a:ext cx="9046029" cy="1325563"/>
          </a:xfrm>
        </p:spPr>
        <p:txBody>
          <a:bodyPr>
            <a:normAutofit/>
          </a:bodyPr>
          <a:lstStyle/>
          <a:p>
            <a:r>
              <a:rPr lang="en-US" dirty="0"/>
              <a:t>Number 6: Poor distinction between preliminary results and proposed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85" y="2364754"/>
            <a:ext cx="6016172" cy="285100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Make a clear demarcation</a:t>
            </a:r>
          </a:p>
          <a:p>
            <a:r>
              <a:rPr lang="en-US" sz="3200" dirty="0"/>
              <a:t>Distinguish your results from others’</a:t>
            </a:r>
          </a:p>
          <a:p>
            <a:r>
              <a:rPr lang="en-US" sz="3200" dirty="0"/>
              <a:t>Identify obstacles you anticipate</a:t>
            </a:r>
          </a:p>
          <a:p>
            <a:r>
              <a:rPr lang="en-US" sz="3200" dirty="0"/>
              <a:t>Highlight what you bring to the table</a:t>
            </a:r>
          </a:p>
          <a:p>
            <a:endParaRPr lang="en-US" sz="3200" dirty="0"/>
          </a:p>
        </p:txBody>
      </p:sp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87" y="4533589"/>
            <a:ext cx="3205812" cy="2150240"/>
          </a:xfrm>
          <a:prstGeom prst="rect">
            <a:avLst/>
          </a:prstGeom>
        </p:spPr>
      </p:pic>
      <p:pic>
        <p:nvPicPr>
          <p:cNvPr id="7" name="Picture 6" descr="demarc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3" y="1620829"/>
            <a:ext cx="2541149" cy="2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6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1675-7AB5-984C-925C-6E839E88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68" y="275915"/>
            <a:ext cx="10515600" cy="772299"/>
          </a:xfrm>
        </p:spPr>
        <p:txBody>
          <a:bodyPr/>
          <a:lstStyle/>
          <a:p>
            <a:r>
              <a:rPr lang="en-US" dirty="0"/>
              <a:t>Number 5: Misleading Project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83E38-49BB-084C-943F-0CFCEEE4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68" y="1307362"/>
            <a:ext cx="3658119" cy="473726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1016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4A35E-79A4-4349-A814-9A0EBB73FD78}"/>
              </a:ext>
            </a:extLst>
          </p:cNvPr>
          <p:cNvSpPr txBox="1"/>
          <p:nvPr/>
        </p:nvSpPr>
        <p:spPr>
          <a:xfrm>
            <a:off x="2546927" y="613449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1AD1A-D13D-884E-AE6A-0DD21C5584BA}"/>
              </a:ext>
            </a:extLst>
          </p:cNvPr>
          <p:cNvSpPr txBox="1"/>
          <p:nvPr/>
        </p:nvSpPr>
        <p:spPr>
          <a:xfrm>
            <a:off x="8479583" y="6157465"/>
            <a:ext cx="85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CACF4-785D-D548-8336-E61A3095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499" y="1307361"/>
            <a:ext cx="3660613" cy="47372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01600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07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228" y="332499"/>
            <a:ext cx="8842829" cy="1325563"/>
          </a:xfrm>
        </p:spPr>
        <p:txBody>
          <a:bodyPr>
            <a:normAutofit/>
          </a:bodyPr>
          <a:lstStyle/>
          <a:p>
            <a:r>
              <a:rPr lang="en-US" dirty="0"/>
              <a:t>Number 4: Lackluster Education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424" y="1606793"/>
            <a:ext cx="7803350" cy="1247546"/>
          </a:xfrm>
        </p:spPr>
        <p:txBody>
          <a:bodyPr>
            <a:normAutofit/>
          </a:bodyPr>
          <a:lstStyle/>
          <a:p>
            <a:r>
              <a:rPr lang="en-US" dirty="0"/>
              <a:t>Should be integrated with research plan</a:t>
            </a:r>
          </a:p>
          <a:p>
            <a:r>
              <a:rPr lang="en-US" dirty="0"/>
              <a:t>Think </a:t>
            </a:r>
            <a:r>
              <a:rPr lang="en-US" b="1" dirty="0"/>
              <a:t>beyond</a:t>
            </a:r>
            <a:r>
              <a:rPr lang="en-US" dirty="0"/>
              <a:t> your present teaching duties</a:t>
            </a:r>
          </a:p>
        </p:txBody>
      </p:sp>
      <p:pic>
        <p:nvPicPr>
          <p:cNvPr id="4" name="Picture 3" descr="boring-c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89" y="3233999"/>
            <a:ext cx="4990552" cy="3321157"/>
          </a:xfrm>
          <a:prstGeom prst="rect">
            <a:avLst/>
          </a:prstGeom>
        </p:spPr>
      </p:pic>
      <p:pic>
        <p:nvPicPr>
          <p:cNvPr id="6" name="Picture 5" descr="boringclass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91" y="4675538"/>
            <a:ext cx="2494871" cy="1868080"/>
          </a:xfrm>
          <a:prstGeom prst="rect">
            <a:avLst/>
          </a:prstGeom>
        </p:spPr>
      </p:pic>
      <p:pic>
        <p:nvPicPr>
          <p:cNvPr id="7" name="Picture 6" descr="boring-class-5410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33" y="3233998"/>
            <a:ext cx="2494871" cy="16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941" y="231543"/>
            <a:ext cx="6878444" cy="1325563"/>
          </a:xfrm>
        </p:spPr>
        <p:txBody>
          <a:bodyPr/>
          <a:lstStyle/>
          <a:p>
            <a:r>
              <a:rPr lang="en-US" dirty="0"/>
              <a:t>Number 3: “It wasn’t clear 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742" y="2063794"/>
            <a:ext cx="7779135" cy="1954824"/>
          </a:xfrm>
        </p:spPr>
        <p:txBody>
          <a:bodyPr>
            <a:normAutofit/>
          </a:bodyPr>
          <a:lstStyle/>
          <a:p>
            <a:r>
              <a:rPr lang="en-US" sz="3200" dirty="0"/>
              <a:t>Long-winded explanations</a:t>
            </a:r>
          </a:p>
          <a:p>
            <a:r>
              <a:rPr lang="en-US" sz="3200" dirty="0"/>
              <a:t>Too many superfluous details</a:t>
            </a:r>
          </a:p>
          <a:p>
            <a:r>
              <a:rPr lang="en-US" sz="3200" dirty="0"/>
              <a:t>Poor organization of thoughts into words</a:t>
            </a:r>
          </a:p>
        </p:txBody>
      </p:sp>
      <p:pic>
        <p:nvPicPr>
          <p:cNvPr id="4" name="Picture 3" descr="Confused-r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97" y="4031446"/>
            <a:ext cx="3704427" cy="283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4929" y="1492526"/>
            <a:ext cx="2245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Symptoms: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929" y="4103585"/>
            <a:ext cx="2245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Remedies: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5741" y="4688362"/>
            <a:ext cx="5136324" cy="1897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Use fewer words</a:t>
            </a:r>
          </a:p>
          <a:p>
            <a:r>
              <a:rPr lang="en-US" sz="3500" dirty="0"/>
              <a:t>Read first two pages aloud</a:t>
            </a:r>
          </a:p>
          <a:p>
            <a:r>
              <a:rPr lang="en-US" sz="3500" dirty="0"/>
              <a:t>“Make every word tell”</a:t>
            </a:r>
          </a:p>
        </p:txBody>
      </p:sp>
    </p:spTree>
    <p:extLst>
      <p:ext uri="{BB962C8B-B14F-4D97-AF65-F5344CB8AC3E}">
        <p14:creationId xmlns:p14="http://schemas.microsoft.com/office/powerpoint/2010/main" val="218042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307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Top Ten Mistakes to Avoid in Writing CAREER Proposals</vt:lpstr>
      <vt:lpstr>Number 10: Fonts Too Small</vt:lpstr>
      <vt:lpstr>Number 9: Figures Illegible</vt:lpstr>
      <vt:lpstr>Number 8: Acronyms and Abbreviations</vt:lpstr>
      <vt:lpstr>Number 7: Dissing the Competition</vt:lpstr>
      <vt:lpstr>Number 6: Poor distinction between preliminary results and proposed work</vt:lpstr>
      <vt:lpstr>Number 5: Misleading Project Summary</vt:lpstr>
      <vt:lpstr>Number 4: Lackluster Education Plan</vt:lpstr>
      <vt:lpstr>Number 3: “It wasn’t clear …”</vt:lpstr>
      <vt:lpstr>Number 2:  Confining yourself to your PhD work</vt:lpstr>
      <vt:lpstr>Number 1:  Research Plan lacking Cohesion</vt:lpstr>
      <vt:lpstr>Questions?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2018-03-28T22:23:51Z</dcterms:created>
  <dcterms:modified xsi:type="dcterms:W3CDTF">2018-04-06T21:22:44Z</dcterms:modified>
</cp:coreProperties>
</file>