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479" r:id="rId2"/>
    <p:sldId id="1334" r:id="rId3"/>
    <p:sldId id="260" r:id="rId4"/>
    <p:sldId id="261" r:id="rId5"/>
    <p:sldId id="258" r:id="rId6"/>
    <p:sldId id="1335" r:id="rId7"/>
    <p:sldId id="1336" r:id="rId8"/>
    <p:sldId id="1337" r:id="rId9"/>
    <p:sldId id="1338" r:id="rId10"/>
    <p:sldId id="1339" r:id="rId11"/>
    <p:sldId id="1340" r:id="rId12"/>
    <p:sldId id="134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 hoque" initials="mh" lastIdx="3" clrIdx="0">
    <p:extLst>
      <p:ext uri="{19B8F6BF-5375-455C-9EA6-DF929625EA0E}">
        <p15:presenceInfo xmlns:p15="http://schemas.microsoft.com/office/powerpoint/2012/main" userId="47ac7b92509aab13" providerId="Windows Live"/>
      </p:ext>
    </p:extLst>
  </p:cmAuthor>
  <p:cmAuthor id="2" name="mehoque" initials="m" lastIdx="3" clrIdx="1">
    <p:extLst>
      <p:ext uri="{19B8F6BF-5375-455C-9EA6-DF929625EA0E}">
        <p15:presenceInfo xmlns:p15="http://schemas.microsoft.com/office/powerpoint/2012/main" userId="mehoque" providerId="None"/>
      </p:ext>
    </p:extLst>
  </p:cmAuthor>
  <p:cmAuthor id="3" name="Ru Zhao" initials="RZ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22C426"/>
    <a:srgbClr val="0000FF"/>
    <a:srgbClr val="0E5777"/>
    <a:srgbClr val="9C4B9F"/>
    <a:srgbClr val="FF8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6" autoAdjust="0"/>
    <p:restoredTop sz="83245" autoAdjust="0"/>
  </p:normalViewPr>
  <p:slideViewPr>
    <p:cSldViewPr snapToGrid="0" snapToObjects="1">
      <p:cViewPr varScale="1">
        <p:scale>
          <a:sx n="154" d="100"/>
          <a:sy n="154" d="100"/>
        </p:scale>
        <p:origin x="380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5176"/>
    </p:cViewPr>
  </p:sorterViewPr>
  <p:notesViewPr>
    <p:cSldViewPr snapToGrid="0" snapToObjects="1">
      <p:cViewPr varScale="1">
        <p:scale>
          <a:sx n="126" d="100"/>
          <a:sy n="126" d="100"/>
        </p:scale>
        <p:origin x="-49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A2F3D-108E-4642-BB92-BDC88F0D962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551554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6A1D9-2320-0645-92AF-0613DD61E1A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47184-D8D8-7445-82AF-8A3702BFE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0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47184-D8D8-7445-82AF-8A3702BFE4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9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9934-0C6A-C149-B694-BEF6B4C5871C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78D4D129-29A4-454E-B7B5-D345B0A119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9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9934-0C6A-C149-B694-BEF6B4C5871C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129-29A4-454E-B7B5-D345B0A1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7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9934-0C6A-C149-B694-BEF6B4C5871C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129-29A4-454E-B7B5-D345B0A1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9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9934-0C6A-C149-B694-BEF6B4C5871C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129-29A4-454E-B7B5-D345B0A119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6092" y="7080250"/>
            <a:ext cx="9144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20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9934-0C6A-C149-B694-BEF6B4C5871C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129-29A4-454E-B7B5-D345B0A1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5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9934-0C6A-C149-B694-BEF6B4C5871C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129-29A4-454E-B7B5-D345B0A1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2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9934-0C6A-C149-B694-BEF6B4C5871C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129-29A4-454E-B7B5-D345B0A1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2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9934-0C6A-C149-B694-BEF6B4C5871C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129-29A4-454E-B7B5-D345B0A1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8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9934-0C6A-C149-B694-BEF6B4C5871C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129-29A4-454E-B7B5-D345B0A1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9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9934-0C6A-C149-B694-BEF6B4C5871C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129-29A4-454E-B7B5-D345B0A1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8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9934-0C6A-C149-B694-BEF6B4C5871C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129-29A4-454E-B7B5-D345B0A1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5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B9934-0C6A-C149-B694-BEF6B4C5871C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D129-29A4-454E-B7B5-D345B0A119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06" y="6098913"/>
            <a:ext cx="1828800" cy="773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836606" y="6602718"/>
            <a:ext cx="73152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sx="102000" sy="102000" rotWithShape="0">
              <a:schemeClr val="tx1">
                <a:lumMod val="75000"/>
                <a:lumOff val="2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9808171">
            <a:off x="1606430" y="6160549"/>
            <a:ext cx="457200" cy="773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7406" y="6632314"/>
            <a:ext cx="8534400" cy="244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36606" y="6171484"/>
            <a:ext cx="304800" cy="43752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sx="102000" sy="102000" rotWithShape="0">
              <a:schemeClr val="tx1">
                <a:lumMod val="75000"/>
                <a:lumOff val="2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94" y="6997046"/>
            <a:ext cx="4643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A6A6A6"/>
                </a:solidFill>
              </a:rPr>
              <a:t>University</a:t>
            </a:r>
            <a:r>
              <a:rPr lang="en-US" sz="1600" i="1" baseline="0" dirty="0">
                <a:solidFill>
                  <a:srgbClr val="A6A6A6"/>
                </a:solidFill>
              </a:rPr>
              <a:t> of Rochester Human-Computer Interaction</a:t>
            </a:r>
            <a:endParaRPr lang="en-US" sz="1600" i="1" dirty="0">
              <a:solidFill>
                <a:srgbClr val="A6A6A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7072" y="6556114"/>
            <a:ext cx="1545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>
                <a:solidFill>
                  <a:srgbClr val="A6A6A6"/>
                </a:solidFill>
              </a:rPr>
              <a:t>M. </a:t>
            </a:r>
            <a:r>
              <a:rPr lang="en-US" sz="1600" i="1" dirty="0" err="1">
                <a:solidFill>
                  <a:srgbClr val="A6A6A6"/>
                </a:solidFill>
              </a:rPr>
              <a:t>Ehsa</a:t>
            </a:r>
            <a:r>
              <a:rPr lang="en-US" sz="1600" i="1" baseline="0" dirty="0" err="1">
                <a:solidFill>
                  <a:srgbClr val="A6A6A6"/>
                </a:solidFill>
              </a:rPr>
              <a:t>n</a:t>
            </a:r>
            <a:r>
              <a:rPr lang="en-US" sz="1600" i="1" baseline="0" dirty="0">
                <a:solidFill>
                  <a:srgbClr val="A6A6A6"/>
                </a:solidFill>
              </a:rPr>
              <a:t> </a:t>
            </a:r>
            <a:r>
              <a:rPr lang="en-US" sz="1600" i="1" baseline="0" dirty="0" err="1">
                <a:solidFill>
                  <a:srgbClr val="A6A6A6"/>
                </a:solidFill>
              </a:rPr>
              <a:t>Hoque</a:t>
            </a:r>
            <a:endParaRPr lang="en-US" sz="1600" i="1" dirty="0">
              <a:solidFill>
                <a:srgbClr val="A6A6A6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806" y="6171484"/>
            <a:ext cx="1828800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sx="102000" sy="102000" rotWithShape="0">
              <a:schemeClr val="tx1">
                <a:lumMod val="75000"/>
                <a:lumOff val="25000"/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character_logo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649675" y="5688776"/>
            <a:ext cx="72286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73365" y="2618320"/>
            <a:ext cx="6559793" cy="2260090"/>
          </a:xfrm>
        </p:spPr>
        <p:txBody>
          <a:bodyPr>
            <a:normAutofit fontScale="70000" lnSpcReduction="20000"/>
          </a:bodyPr>
          <a:lstStyle/>
          <a:p>
            <a:endParaRPr lang="en-US" sz="2800" dirty="0">
              <a:solidFill>
                <a:schemeClr val="tx1"/>
              </a:solidFill>
              <a:latin typeface="Minion Pro" pitchFamily="18" charset="0"/>
              <a:cs typeface="Times New Roman" pitchFamily="18" charset="0"/>
            </a:endParaRPr>
          </a:p>
          <a:p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Ehsan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Hoque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Rochester Human-Computer Interaction Group</a:t>
            </a:r>
          </a:p>
          <a:p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(ROC HCI)</a:t>
            </a:r>
          </a:p>
          <a:p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Rochester</a:t>
            </a:r>
          </a:p>
          <a:p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Twitter: @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ehsan_hoque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7739" y="5733569"/>
            <a:ext cx="9372600" cy="11688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  <a:latin typeface="Minion Pr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8" b="99254" l="9953" r="96209">
                        <a14:foregroundMark x1="77725" y1="7649" x2="77725" y2="7649"/>
                        <a14:foregroundMark x1="47393" y1="11754" x2="47393" y2="11754"/>
                        <a14:foregroundMark x1="60664" y1="11381" x2="60664" y2="11381"/>
                        <a14:foregroundMark x1="57346" y1="13619" x2="57346" y2="13619"/>
                        <a14:foregroundMark x1="55450" y1="15672" x2="55450" y2="156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731" y="2147554"/>
            <a:ext cx="1455240" cy="3696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708" y="124391"/>
            <a:ext cx="8842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r>
              <a:rPr lang="en-US" sz="4000" dirty="0">
                <a:latin typeface="Rockwell" panose="02060603020205020403" pitchFamily="18" charset="0"/>
              </a:rPr>
              <a:t>NSF CISE CAREER WORKSHOP 2019</a:t>
            </a:r>
            <a:br>
              <a:rPr lang="en-US" sz="2800" dirty="0">
                <a:latin typeface="Rockwell" panose="02060603020205020403" pitchFamily="18" charset="0"/>
              </a:rPr>
            </a:br>
            <a:endParaRPr lang="en-US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89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E46F5-B31F-43F3-A0D7-3BAFE1C4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write a proposal?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871E2-5E20-4FC9-B4CB-0CCDE02F4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myself on the shoes of a reviewer</a:t>
            </a:r>
          </a:p>
          <a:p>
            <a:r>
              <a:rPr lang="en-US" dirty="0"/>
              <a:t>Spend half of my time on the summary</a:t>
            </a:r>
          </a:p>
          <a:p>
            <a:r>
              <a:rPr lang="en-US" dirty="0"/>
              <a:t>Consistency in budget, data management plan, letter of support</a:t>
            </a:r>
          </a:p>
          <a:p>
            <a:r>
              <a:rPr lang="en-US" dirty="0"/>
              <a:t>Use accessible language and avoid technical jargons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AAD30-BA99-4697-8230-96490D46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w/ Program Director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89F3C4-9697-4A18-969A-E9029DE43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1" y="1902713"/>
            <a:ext cx="9194942" cy="9299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01F52B-6D4B-40DD-A8BC-CFF971C79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62451"/>
            <a:ext cx="9144000" cy="6031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DEE063-1275-44AA-8D33-138B20AA8B41}"/>
              </a:ext>
            </a:extLst>
          </p:cNvPr>
          <p:cNvSpPr txBox="1"/>
          <p:nvPr/>
        </p:nvSpPr>
        <p:spPr>
          <a:xfrm>
            <a:off x="3499945" y="1486653"/>
            <a:ext cx="192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CRII 2015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9C6C0-91E3-4D75-8581-8F2F3379856D}"/>
              </a:ext>
            </a:extLst>
          </p:cNvPr>
          <p:cNvSpPr txBox="1"/>
          <p:nvPr/>
        </p:nvSpPr>
        <p:spPr>
          <a:xfrm>
            <a:off x="3499945" y="3062548"/>
            <a:ext cx="192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CAREER 2015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341A4B-03BA-4034-8563-ECF927609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1" y="5007016"/>
            <a:ext cx="9144000" cy="18509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DDD3C-A32C-4FEF-974E-D36157151253}"/>
              </a:ext>
            </a:extLst>
          </p:cNvPr>
          <p:cNvSpPr txBox="1"/>
          <p:nvPr/>
        </p:nvSpPr>
        <p:spPr>
          <a:xfrm>
            <a:off x="3635774" y="4440621"/>
            <a:ext cx="192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CAREER 2017</a:t>
            </a:r>
          </a:p>
        </p:txBody>
      </p:sp>
    </p:spTree>
    <p:extLst>
      <p:ext uri="{BB962C8B-B14F-4D97-AF65-F5344CB8AC3E}">
        <p14:creationId xmlns:p14="http://schemas.microsoft.com/office/powerpoint/2010/main" val="36141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1661-0D8E-47F9-A4F8-595199C3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Mentorship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0F484E-1A57-4977-8C7F-5F900DEFF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72" y="1775787"/>
            <a:ext cx="1487017" cy="22305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3CF752-9EB2-4243-A085-9240B46FD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826" y="1775787"/>
            <a:ext cx="2230525" cy="2230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77C3D0-9F48-4DB6-B875-394FEEB55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736" y="1775787"/>
            <a:ext cx="1487016" cy="2235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F2A6C9-9BD4-43A6-A156-69CF06FB9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193" y="1775787"/>
            <a:ext cx="2230526" cy="22305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9F1212-7594-47D6-80F6-7C50A6417ED5}"/>
              </a:ext>
            </a:extLst>
          </p:cNvPr>
          <p:cNvSpPr txBox="1"/>
          <p:nvPr/>
        </p:nvSpPr>
        <p:spPr>
          <a:xfrm>
            <a:off x="263471" y="4240925"/>
            <a:ext cx="148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Len Schubert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63E744-E301-4FDD-A27A-7E87B57A170F}"/>
              </a:ext>
            </a:extLst>
          </p:cNvPr>
          <p:cNvSpPr txBox="1"/>
          <p:nvPr/>
        </p:nvSpPr>
        <p:spPr>
          <a:xfrm>
            <a:off x="2743200" y="4225160"/>
            <a:ext cx="175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Henry Kautz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B6270-C739-4595-B301-894198BF2EFB}"/>
              </a:ext>
            </a:extLst>
          </p:cNvPr>
          <p:cNvSpPr txBox="1"/>
          <p:nvPr/>
        </p:nvSpPr>
        <p:spPr>
          <a:xfrm>
            <a:off x="5062736" y="4225160"/>
            <a:ext cx="175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Michael Scott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829CF4-75B7-44DC-A15D-D00C38ADBD6C}"/>
              </a:ext>
            </a:extLst>
          </p:cNvPr>
          <p:cNvSpPr txBox="1"/>
          <p:nvPr/>
        </p:nvSpPr>
        <p:spPr>
          <a:xfrm>
            <a:off x="7529097" y="4209395"/>
            <a:ext cx="169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Sue </a:t>
            </a:r>
            <a:r>
              <a:rPr lang="en-US" dirty="0" err="1"/>
              <a:t>Fussel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9FF934-7A9A-41A0-8ADE-E8269A4E2DF7}"/>
              </a:ext>
            </a:extLst>
          </p:cNvPr>
          <p:cNvSpPr txBox="1"/>
          <p:nvPr/>
        </p:nvSpPr>
        <p:spPr>
          <a:xfrm>
            <a:off x="5278099" y="4666593"/>
            <a:ext cx="120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 ARCH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B0CB36-AF9C-479A-A50E-4EAA0FD40114}"/>
              </a:ext>
            </a:extLst>
          </p:cNvPr>
          <p:cNvSpPr txBox="1"/>
          <p:nvPr/>
        </p:nvSpPr>
        <p:spPr>
          <a:xfrm>
            <a:off x="3231210" y="4666593"/>
            <a:ext cx="105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AAAI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C1D389-2112-476D-9243-AACE966579FF}"/>
              </a:ext>
            </a:extLst>
          </p:cNvPr>
          <p:cNvSpPr txBox="1"/>
          <p:nvPr/>
        </p:nvSpPr>
        <p:spPr>
          <a:xfrm>
            <a:off x="457200" y="4666593"/>
            <a:ext cx="105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 DIAL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A71137-BF06-47E8-B9DB-D64882B64D65}"/>
              </a:ext>
            </a:extLst>
          </p:cNvPr>
          <p:cNvSpPr txBox="1"/>
          <p:nvPr/>
        </p:nvSpPr>
        <p:spPr>
          <a:xfrm>
            <a:off x="7629750" y="4610257"/>
            <a:ext cx="120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 CHI</a:t>
            </a:r>
          </a:p>
        </p:txBody>
      </p:sp>
    </p:spTree>
    <p:extLst>
      <p:ext uri="{BB962C8B-B14F-4D97-AF65-F5344CB8AC3E}">
        <p14:creationId xmlns:p14="http://schemas.microsoft.com/office/powerpoint/2010/main" val="19548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C035-E4D0-404F-8AB9-17FFF4C7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B2037-7B83-4444-8437-60FD38B22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Affiliation: </a:t>
            </a:r>
          </a:p>
          <a:p>
            <a:pPr marL="0" indent="0">
              <a:buNone/>
            </a:pPr>
            <a:r>
              <a:rPr lang="en-US" sz="2000" dirty="0"/>
              <a:t>Assistant Professor of computer science at the University of Rochester</a:t>
            </a:r>
          </a:p>
          <a:p>
            <a:pPr marL="0" indent="0">
              <a:buNone/>
            </a:pPr>
            <a:r>
              <a:rPr lang="en-US" sz="2000" dirty="0"/>
              <a:t>Interim Director of </a:t>
            </a:r>
            <a:r>
              <a:rPr lang="en-US" sz="2000" dirty="0" err="1"/>
              <a:t>Goergen</a:t>
            </a:r>
            <a:r>
              <a:rPr lang="en-US" sz="2000" dirty="0"/>
              <a:t> Institute for Data Science </a:t>
            </a:r>
          </a:p>
          <a:p>
            <a:pPr marL="0" indent="0">
              <a:buNone/>
            </a:pPr>
            <a:r>
              <a:rPr lang="en-US" sz="2000" dirty="0"/>
              <a:t>Ph.D. from MIT in 2013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Research:</a:t>
            </a:r>
          </a:p>
          <a:p>
            <a:pPr marL="0" indent="0">
              <a:buNone/>
            </a:pPr>
            <a:r>
              <a:rPr lang="en-US" sz="2000" dirty="0"/>
              <a:t>Work in the intersection between AI and HCI</a:t>
            </a:r>
          </a:p>
          <a:p>
            <a:pPr marL="0" indent="0">
              <a:buNone/>
            </a:pPr>
            <a:r>
              <a:rPr lang="en-US" sz="2000" dirty="0"/>
              <a:t>Publish in </a:t>
            </a:r>
            <a:r>
              <a:rPr lang="en-US" sz="2000" dirty="0" err="1"/>
              <a:t>UbiComp</a:t>
            </a:r>
            <a:r>
              <a:rPr lang="en-US" sz="2000" dirty="0"/>
              <a:t>, IUI, FG, AAAI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Reviewing experience:</a:t>
            </a:r>
          </a:p>
          <a:p>
            <a:pPr marL="0" indent="0">
              <a:buNone/>
            </a:pPr>
            <a:r>
              <a:rPr lang="en-US" sz="2000" dirty="0"/>
              <a:t>Served on five NSF panels so far</a:t>
            </a:r>
          </a:p>
          <a:p>
            <a:pPr marL="0" indent="0">
              <a:buNone/>
            </a:pPr>
            <a:r>
              <a:rPr lang="en-US" sz="2000" dirty="0"/>
              <a:t>Regular reviewer of ARO proposals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1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962C-37A5-479D-9FB0-6CE89256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" y="274638"/>
            <a:ext cx="873967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many times did I apply for CAREER?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DB13F-D202-45C8-ABF4-5A706F56D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226469"/>
            <a:ext cx="2077679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1525" dirty="0"/>
              <a:t>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F8ED24-5343-4F71-B605-826E3C11B5D5}"/>
              </a:ext>
            </a:extLst>
          </p:cNvPr>
          <p:cNvSpPr txBox="1">
            <a:spLocks/>
          </p:cNvSpPr>
          <p:nvPr/>
        </p:nvSpPr>
        <p:spPr>
          <a:xfrm>
            <a:off x="3677880" y="2203171"/>
            <a:ext cx="2077679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525" dirty="0"/>
              <a:t>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65B8B8-D2AB-43EB-B3EA-DC3E4871EDEF}"/>
              </a:ext>
            </a:extLst>
          </p:cNvPr>
          <p:cNvSpPr txBox="1">
            <a:spLocks/>
          </p:cNvSpPr>
          <p:nvPr/>
        </p:nvSpPr>
        <p:spPr>
          <a:xfrm>
            <a:off x="6938195" y="2176540"/>
            <a:ext cx="2077679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525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30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DB13F-D202-45C8-ABF4-5A706F56D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226469"/>
            <a:ext cx="2077679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1525" dirty="0"/>
              <a:t>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F8ED24-5343-4F71-B605-826E3C11B5D5}"/>
              </a:ext>
            </a:extLst>
          </p:cNvPr>
          <p:cNvSpPr txBox="1">
            <a:spLocks/>
          </p:cNvSpPr>
          <p:nvPr/>
        </p:nvSpPr>
        <p:spPr>
          <a:xfrm>
            <a:off x="3677880" y="2203171"/>
            <a:ext cx="1791159" cy="3263504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525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65B8B8-D2AB-43EB-B3EA-DC3E4871EDEF}"/>
              </a:ext>
            </a:extLst>
          </p:cNvPr>
          <p:cNvSpPr txBox="1">
            <a:spLocks/>
          </p:cNvSpPr>
          <p:nvPr/>
        </p:nvSpPr>
        <p:spPr>
          <a:xfrm>
            <a:off x="6938195" y="2176540"/>
            <a:ext cx="2077679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525" dirty="0"/>
              <a:t>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5EFB24-B3ED-43DD-A3C4-4322575DE58C}"/>
              </a:ext>
            </a:extLst>
          </p:cNvPr>
          <p:cNvSpPr txBox="1">
            <a:spLocks/>
          </p:cNvSpPr>
          <p:nvPr/>
        </p:nvSpPr>
        <p:spPr>
          <a:xfrm>
            <a:off x="136849" y="274638"/>
            <a:ext cx="87396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How many times did I apply for CAREER?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7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3BB41-F433-4178-AC68-99D50EA2F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in grant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9C601-C997-4B25-8544-DBFFBB358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Applied to NSF CRII 2014</a:t>
            </a:r>
          </a:p>
          <a:p>
            <a:pPr lvl="1"/>
            <a:r>
              <a:rPr lang="en-US" dirty="0"/>
              <a:t>CHS, </a:t>
            </a:r>
            <a:r>
              <a:rPr lang="en-US" i="1" dirty="0"/>
              <a:t>granted</a:t>
            </a:r>
          </a:p>
          <a:p>
            <a:r>
              <a:rPr lang="en-US" dirty="0"/>
              <a:t>Applied for NSF CAREER in 2015</a:t>
            </a:r>
          </a:p>
          <a:p>
            <a:pPr lvl="1"/>
            <a:r>
              <a:rPr lang="en-US" dirty="0"/>
              <a:t>CHS and RI, </a:t>
            </a:r>
            <a:r>
              <a:rPr lang="en-US" i="1" dirty="0"/>
              <a:t>denied</a:t>
            </a:r>
          </a:p>
          <a:p>
            <a:r>
              <a:rPr lang="en-US" dirty="0"/>
              <a:t>Re-applied for NSF CAREER in 2017</a:t>
            </a:r>
          </a:p>
          <a:p>
            <a:pPr lvl="1"/>
            <a:r>
              <a:rPr lang="en-US" dirty="0"/>
              <a:t>CHS, </a:t>
            </a:r>
            <a:r>
              <a:rPr lang="en-US" i="1" dirty="0"/>
              <a:t>granted</a:t>
            </a:r>
          </a:p>
          <a:p>
            <a:r>
              <a:rPr lang="en-US" dirty="0"/>
              <a:t>Current active grants</a:t>
            </a:r>
          </a:p>
          <a:p>
            <a:pPr lvl="1"/>
            <a:r>
              <a:rPr lang="en-US" dirty="0"/>
              <a:t>DARPA</a:t>
            </a:r>
          </a:p>
          <a:p>
            <a:pPr lvl="1"/>
            <a:r>
              <a:rPr lang="en-US" dirty="0"/>
              <a:t>ARO</a:t>
            </a:r>
          </a:p>
          <a:p>
            <a:pPr lvl="1"/>
            <a:r>
              <a:rPr lang="en-US" dirty="0"/>
              <a:t>NIH</a:t>
            </a:r>
          </a:p>
          <a:p>
            <a:pPr lvl="1"/>
            <a:r>
              <a:rPr lang="en-US" dirty="0"/>
              <a:t>Google</a:t>
            </a:r>
          </a:p>
          <a:p>
            <a:endParaRPr lang="en-US" dirty="0"/>
          </a:p>
          <a:p>
            <a:pPr algn="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020D-6ED6-45BF-A474-5B639D16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CAREER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D626C-5E03-4DF0-B733-13E08DC29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661" y="2332038"/>
            <a:ext cx="2914261" cy="21031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R1: Very good</a:t>
            </a:r>
          </a:p>
          <a:p>
            <a:pPr marL="0" indent="0">
              <a:buNone/>
            </a:pPr>
            <a:r>
              <a:rPr lang="en-US" dirty="0"/>
              <a:t>R2: Very good</a:t>
            </a:r>
          </a:p>
          <a:p>
            <a:pPr marL="0" indent="0">
              <a:buNone/>
            </a:pPr>
            <a:r>
              <a:rPr lang="en-US" dirty="0"/>
              <a:t>R3: Good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823BD1-B5DD-4811-97E3-2EAAC7CBC143}"/>
              </a:ext>
            </a:extLst>
          </p:cNvPr>
          <p:cNvSpPr txBox="1">
            <a:spLocks/>
          </p:cNvSpPr>
          <p:nvPr/>
        </p:nvSpPr>
        <p:spPr>
          <a:xfrm>
            <a:off x="5654352" y="2261117"/>
            <a:ext cx="2914261" cy="2366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R1: Excellent</a:t>
            </a:r>
          </a:p>
          <a:p>
            <a:pPr marL="0" indent="0">
              <a:buNone/>
            </a:pPr>
            <a:r>
              <a:rPr lang="en-US" dirty="0"/>
              <a:t>R2: Good</a:t>
            </a:r>
          </a:p>
          <a:p>
            <a:pPr marL="0" indent="0">
              <a:buNone/>
            </a:pPr>
            <a:r>
              <a:rPr lang="en-US" dirty="0"/>
              <a:t>R3: Good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23CE2-BB88-4CDA-A974-CE162002A085}"/>
              </a:ext>
            </a:extLst>
          </p:cNvPr>
          <p:cNvSpPr txBox="1"/>
          <p:nvPr/>
        </p:nvSpPr>
        <p:spPr>
          <a:xfrm>
            <a:off x="780661" y="1417638"/>
            <a:ext cx="2230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Unsuccessful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EB53B-381B-4B30-8593-896F73D27A9B}"/>
              </a:ext>
            </a:extLst>
          </p:cNvPr>
          <p:cNvSpPr txBox="1"/>
          <p:nvPr/>
        </p:nvSpPr>
        <p:spPr>
          <a:xfrm>
            <a:off x="5592146" y="1351617"/>
            <a:ext cx="2230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Successful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F55AE-80C9-4AA9-A81D-FD576C8EAB4F}"/>
              </a:ext>
            </a:extLst>
          </p:cNvPr>
          <p:cNvSpPr txBox="1"/>
          <p:nvPr/>
        </p:nvSpPr>
        <p:spPr>
          <a:xfrm>
            <a:off x="1468017" y="4876800"/>
            <a:ext cx="217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Proposal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1A2977-9031-4E38-B284-25245873E280}"/>
              </a:ext>
            </a:extLst>
          </p:cNvPr>
          <p:cNvSpPr txBox="1"/>
          <p:nvPr/>
        </p:nvSpPr>
        <p:spPr>
          <a:xfrm>
            <a:off x="6022910" y="4829598"/>
            <a:ext cx="217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Proposal 2</a:t>
            </a:r>
          </a:p>
        </p:txBody>
      </p:sp>
    </p:spTree>
    <p:extLst>
      <p:ext uri="{BB962C8B-B14F-4D97-AF65-F5344CB8AC3E}">
        <p14:creationId xmlns:p14="http://schemas.microsoft.com/office/powerpoint/2010/main" val="78982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3F54-05BB-4C3D-8A04-F2BCA15B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D7D53-3E24-4EB7-9915-286107CEA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Unsuccessful case</a:t>
            </a:r>
          </a:p>
          <a:p>
            <a:pPr lvl="1"/>
            <a:r>
              <a:rPr lang="en-US" dirty="0"/>
              <a:t>Super ambitious and vague</a:t>
            </a:r>
          </a:p>
          <a:p>
            <a:pPr lvl="1"/>
            <a:r>
              <a:rPr lang="en-US" dirty="0"/>
              <a:t>One and half page of generic education plan</a:t>
            </a:r>
          </a:p>
          <a:p>
            <a:r>
              <a:rPr lang="en-US" dirty="0"/>
              <a:t>Successful case</a:t>
            </a:r>
          </a:p>
          <a:p>
            <a:pPr lvl="1"/>
            <a:r>
              <a:rPr lang="en-US" dirty="0"/>
              <a:t>Ambitious with exact steps and early results</a:t>
            </a:r>
          </a:p>
          <a:p>
            <a:pPr lvl="1"/>
            <a:r>
              <a:rPr lang="en-US" dirty="0"/>
              <a:t>4 page of unique education plan</a:t>
            </a:r>
          </a:p>
        </p:txBody>
      </p:sp>
    </p:spTree>
    <p:extLst>
      <p:ext uri="{BB962C8B-B14F-4D97-AF65-F5344CB8AC3E}">
        <p14:creationId xmlns:p14="http://schemas.microsoft.com/office/powerpoint/2010/main" val="325152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F116-9D7C-474A-9CF4-F47F7D64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Samples of other CAREER awardees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ED3BD-F7E5-4B67-B0DB-01DDF7A73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391" y="1593648"/>
            <a:ext cx="2269533" cy="2269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033C51-EC5D-48FC-AD7D-ABADB982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017" y="1593647"/>
            <a:ext cx="1845268" cy="2269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4AF9A1-6CE2-4A42-9B56-51137FED7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991" y="1600200"/>
            <a:ext cx="2193010" cy="2299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68F947-B64B-4373-9E27-E5464302A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717" y="1600200"/>
            <a:ext cx="2228269" cy="22695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24AD52-DC10-4229-B3E3-1A515EE4AECF}"/>
              </a:ext>
            </a:extLst>
          </p:cNvPr>
          <p:cNvSpPr txBox="1"/>
          <p:nvPr/>
        </p:nvSpPr>
        <p:spPr>
          <a:xfrm>
            <a:off x="3874" y="4039188"/>
            <a:ext cx="21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Tanzeem</a:t>
            </a:r>
            <a:r>
              <a:rPr lang="en-US" dirty="0"/>
              <a:t> Choudhury </a:t>
            </a:r>
          </a:p>
          <a:p>
            <a:pPr algn="ctr"/>
            <a:r>
              <a:rPr lang="en-US" dirty="0"/>
              <a:t>(2009)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56D26B-DD42-4D5A-9110-255A821E7708}"/>
              </a:ext>
            </a:extLst>
          </p:cNvPr>
          <p:cNvSpPr txBox="1"/>
          <p:nvPr/>
        </p:nvSpPr>
        <p:spPr>
          <a:xfrm>
            <a:off x="2349284" y="4025175"/>
            <a:ext cx="21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Bilge </a:t>
            </a:r>
            <a:r>
              <a:rPr lang="en-US" dirty="0" err="1"/>
              <a:t>Mutlu</a:t>
            </a:r>
            <a:r>
              <a:rPr lang="en-US" dirty="0"/>
              <a:t>  </a:t>
            </a:r>
          </a:p>
          <a:p>
            <a:pPr algn="ctr"/>
            <a:r>
              <a:rPr lang="en-US" dirty="0"/>
              <a:t>(2011)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647509-485C-4B2F-8D94-13AA53D08800}"/>
              </a:ext>
            </a:extLst>
          </p:cNvPr>
          <p:cNvSpPr txBox="1"/>
          <p:nvPr/>
        </p:nvSpPr>
        <p:spPr>
          <a:xfrm>
            <a:off x="4559971" y="4025174"/>
            <a:ext cx="21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Jeff Bigham   </a:t>
            </a:r>
          </a:p>
          <a:p>
            <a:pPr algn="ctr"/>
            <a:r>
              <a:rPr lang="en-US" dirty="0"/>
              <a:t>(2012)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03F711-500F-4FA2-8564-066E2AB3E239}"/>
              </a:ext>
            </a:extLst>
          </p:cNvPr>
          <p:cNvSpPr txBox="1"/>
          <p:nvPr/>
        </p:nvSpPr>
        <p:spPr>
          <a:xfrm>
            <a:off x="6950991" y="4042286"/>
            <a:ext cx="21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Shwetak</a:t>
            </a:r>
            <a:r>
              <a:rPr lang="en-US" dirty="0"/>
              <a:t> Patel </a:t>
            </a:r>
          </a:p>
          <a:p>
            <a:pPr algn="ctr"/>
            <a:r>
              <a:rPr lang="en-US" dirty="0"/>
              <a:t>(2013)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8E8E71-9725-4AF6-8271-B55E559DDDFB}"/>
              </a:ext>
            </a:extLst>
          </p:cNvPr>
          <p:cNvSpPr txBox="1"/>
          <p:nvPr/>
        </p:nvSpPr>
        <p:spPr>
          <a:xfrm>
            <a:off x="161731" y="4976327"/>
            <a:ext cx="2123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“Behavior modeling”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42F9E3-82FC-4498-93BE-2757CC94F388}"/>
              </a:ext>
            </a:extLst>
          </p:cNvPr>
          <p:cNvSpPr txBox="1"/>
          <p:nvPr/>
        </p:nvSpPr>
        <p:spPr>
          <a:xfrm>
            <a:off x="2284999" y="4976328"/>
            <a:ext cx="2415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“Human-robot interaction”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F81C89-DBB0-44FA-BEE8-19143B48B177}"/>
              </a:ext>
            </a:extLst>
          </p:cNvPr>
          <p:cNvSpPr txBox="1"/>
          <p:nvPr/>
        </p:nvSpPr>
        <p:spPr>
          <a:xfrm>
            <a:off x="4939003" y="4853216"/>
            <a:ext cx="181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“Crowdsourcing and accessibility”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DCC60A-4285-40B3-9271-9281458AFBD0}"/>
              </a:ext>
            </a:extLst>
          </p:cNvPr>
          <p:cNvSpPr txBox="1"/>
          <p:nvPr/>
        </p:nvSpPr>
        <p:spPr>
          <a:xfrm>
            <a:off x="7458271" y="4862031"/>
            <a:ext cx="1384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“Sustainability sensing”</a:t>
            </a:r>
          </a:p>
        </p:txBody>
      </p:sp>
    </p:spTree>
    <p:extLst>
      <p:ext uri="{BB962C8B-B14F-4D97-AF65-F5344CB8AC3E}">
        <p14:creationId xmlns:p14="http://schemas.microsoft.com/office/powerpoint/2010/main" val="5824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6A05C-3E45-4C11-85D7-01B8FB29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Education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843E7-D0A2-4644-B04C-0B524CBD0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can’t write it in a day or two</a:t>
            </a:r>
          </a:p>
          <a:p>
            <a:pPr lvl="1"/>
            <a:r>
              <a:rPr lang="en-US" dirty="0"/>
              <a:t>Needs several weeks</a:t>
            </a:r>
          </a:p>
          <a:p>
            <a:r>
              <a:rPr lang="en-US" dirty="0"/>
              <a:t>What’s an excellent education component?</a:t>
            </a:r>
          </a:p>
          <a:p>
            <a:pPr lvl="1"/>
            <a:r>
              <a:rPr lang="en-US" dirty="0"/>
              <a:t>The component is unique to you </a:t>
            </a:r>
          </a:p>
        </p:txBody>
      </p:sp>
    </p:spTree>
    <p:extLst>
      <p:ext uri="{BB962C8B-B14F-4D97-AF65-F5344CB8AC3E}">
        <p14:creationId xmlns:p14="http://schemas.microsoft.com/office/powerpoint/2010/main" val="39267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184444</TotalTime>
  <Words>350</Words>
  <Application>Microsoft Office PowerPoint</Application>
  <PresentationFormat>On-screen Show (4:3)</PresentationFormat>
  <Paragraphs>113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Minion Pro</vt:lpstr>
      <vt:lpstr>Rockwell</vt:lpstr>
      <vt:lpstr>Times New Roman</vt:lpstr>
      <vt:lpstr>Office Theme</vt:lpstr>
      <vt:lpstr>PowerPoint Presentation</vt:lpstr>
      <vt:lpstr>My Background</vt:lpstr>
      <vt:lpstr>How many times did I apply for CAREER?</vt:lpstr>
      <vt:lpstr>PowerPoint Presentation</vt:lpstr>
      <vt:lpstr>Experience in grant writing</vt:lpstr>
      <vt:lpstr>NSF CAREER Reviews</vt:lpstr>
      <vt:lpstr>PowerPoint Presentation</vt:lpstr>
      <vt:lpstr>Samples of other CAREER awardees</vt:lpstr>
      <vt:lpstr>Education component</vt:lpstr>
      <vt:lpstr>How do I write a proposal?</vt:lpstr>
      <vt:lpstr>Interaction w/ Program Director</vt:lpstr>
      <vt:lpstr>Mentorship</vt:lpstr>
    </vt:vector>
  </TitlesOfParts>
  <Company>University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N/A</dc:title>
  <dc:creator>Ehsan Hoque</dc:creator>
  <cp:lastModifiedBy>me hoque</cp:lastModifiedBy>
  <cp:revision>1115</cp:revision>
  <dcterms:created xsi:type="dcterms:W3CDTF">2012-04-21T19:37:38Z</dcterms:created>
  <dcterms:modified xsi:type="dcterms:W3CDTF">2019-04-05T03:37:06Z</dcterms:modified>
</cp:coreProperties>
</file>