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embeddedFontLst>
    <p:embeddedFont>
      <p:font typeface="Raleway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18971BD-44FF-4C84-8C7A-A95C19CACB9A}">
  <a:tblStyle styleId="{418971BD-44FF-4C84-8C7A-A95C19CACB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regular.fntdata"/><Relationship Id="rId22" Type="http://schemas.openxmlformats.org/officeDocument/2006/relationships/font" Target="fonts/Raleway-italic.fntdata"/><Relationship Id="rId21" Type="http://schemas.openxmlformats.org/officeDocument/2006/relationships/font" Target="fonts/Raleway-bold.fntdata"/><Relationship Id="rId24" Type="http://schemas.openxmlformats.org/officeDocument/2006/relationships/font" Target="fonts/Lato-regular.fntdata"/><Relationship Id="rId23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7" Type="http://schemas.openxmlformats.org/officeDocument/2006/relationships/font" Target="fonts/La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9544c1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9544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1eecf9e01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51eecf9e01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1eecf9e01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1eecf9e01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1eecf9e01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51eecf9e01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51f6c680c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51f6c680c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9544c1_0_1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9544c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1eecf9e01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1eecf9e01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1eecf9e01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1eecf9e01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1eecf9e01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1eecf9e01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1f6c680cd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1f6c680cd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1f6c680c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51f6c680c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1eecf9e01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51eecf9e01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1eecf9e01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1eecf9e01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Glencora Borradaile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Associate Head for Graduate Programs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Associate Professor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 of Electrical Engineering and Computer Science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Oregon State University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Get feedback</a:t>
            </a:r>
            <a:endParaRPr/>
          </a:p>
        </p:txBody>
      </p:sp>
      <p:sp>
        <p:nvSpPr>
          <p:cNvPr id="182" name="Google Shape;182;p22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From “tenure letter writers” (want you to succeed, but aren’t collaborators).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meaningful feedback, give them at least 6 weeks.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Give yourself at least 2 weeks to use their feedback.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So that means: an unembarrasing draft by </a:t>
            </a:r>
            <a:r>
              <a:rPr b="1" lang="en"/>
              <a:t>2 months</a:t>
            </a:r>
            <a:r>
              <a:rPr lang="en"/>
              <a:t> before the deadline ...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List suggested reviewers</a:t>
            </a:r>
            <a:endParaRPr/>
          </a:p>
        </p:txBody>
      </p:sp>
      <p:pic>
        <p:nvPicPr>
          <p:cNvPr id="188" name="Google Shape;18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075" y="1455290"/>
            <a:ext cx="2945000" cy="1585335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3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“Tenure letter writers”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Maybe they will provide an ad hoc review that will make a compelling case that could sway the panel ...</a:t>
            </a:r>
            <a:endParaRPr/>
          </a:p>
        </p:txBody>
      </p:sp>
      <p:pic>
        <p:nvPicPr>
          <p:cNvPr id="190" name="Google Shape;190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4700" y="2332049"/>
            <a:ext cx="2945001" cy="188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Education plan &amp; BIs</a:t>
            </a:r>
            <a:endParaRPr/>
          </a:p>
        </p:txBody>
      </p:sp>
      <p:sp>
        <p:nvSpPr>
          <p:cNvPr id="196" name="Google Shape;196;p2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First submission: “The broader impact component of the proposal is excellent and shows that the PI strongly cares about teaching, mentoring, and outreach.”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Second submission: ensured education plan supported the research and weren’t just “tacked on”.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$500K supports 2 PhD students: “The two main goals of the project will become the basis of two Ph.D. students’ theses.”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Just as for research, give evidence that </a:t>
            </a:r>
            <a:r>
              <a:rPr b="1" lang="en" sz="1600"/>
              <a:t>you </a:t>
            </a:r>
            <a:r>
              <a:rPr lang="en" sz="1600"/>
              <a:t>can do this part.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5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202" name="Google Shape;202;p25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… and good luck!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Proposals to NSF CCF</a:t>
            </a:r>
            <a:endParaRPr/>
          </a:p>
        </p:txBody>
      </p:sp>
      <p:cxnSp>
        <p:nvCxnSpPr>
          <p:cNvPr id="79" name="Google Shape;79;p14"/>
          <p:cNvCxnSpPr/>
          <p:nvPr/>
        </p:nvCxnSpPr>
        <p:spPr>
          <a:xfrm>
            <a:off x="267675" y="2790116"/>
            <a:ext cx="8336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80" name="Google Shape;80;p14"/>
          <p:cNvGrpSpPr/>
          <p:nvPr/>
        </p:nvGrpSpPr>
        <p:grpSpPr>
          <a:xfrm>
            <a:off x="496275" y="1581271"/>
            <a:ext cx="196200" cy="1306800"/>
            <a:chOff x="648675" y="1657471"/>
            <a:chExt cx="196200" cy="1306800"/>
          </a:xfrm>
        </p:grpSpPr>
        <p:sp>
          <p:nvSpPr>
            <p:cNvPr id="81" name="Google Shape;81;p14"/>
            <p:cNvSpPr/>
            <p:nvPr/>
          </p:nvSpPr>
          <p:spPr>
            <a:xfrm>
              <a:off x="648675" y="2768371"/>
              <a:ext cx="196200" cy="19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2" name="Google Shape;82;p14"/>
            <p:cNvCxnSpPr>
              <a:stCxn id="81" idx="0"/>
            </p:cNvCxnSpPr>
            <p:nvPr/>
          </p:nvCxnSpPr>
          <p:spPr>
            <a:xfrm rot="10800000">
              <a:off x="746775" y="1657471"/>
              <a:ext cx="0" cy="11109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sp>
        <p:nvSpPr>
          <p:cNvPr id="83" name="Google Shape;83;p14"/>
          <p:cNvSpPr txBox="1"/>
          <p:nvPr>
            <p:ph idx="4294967295" type="body"/>
          </p:nvPr>
        </p:nvSpPr>
        <p:spPr>
          <a:xfrm>
            <a:off x="671405" y="1299975"/>
            <a:ext cx="2662200" cy="9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CCF Medium</a:t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Solutions to Planar Optimization Problems</a:t>
            </a:r>
            <a:br>
              <a:rPr lang="en" sz="1400"/>
            </a:br>
            <a:r>
              <a:rPr lang="en" sz="1400"/>
              <a:t>2010-2013</a:t>
            </a:r>
            <a:endParaRPr sz="1400"/>
          </a:p>
        </p:txBody>
      </p:sp>
      <p:grpSp>
        <p:nvGrpSpPr>
          <p:cNvPr id="84" name="Google Shape;84;p14"/>
          <p:cNvGrpSpPr/>
          <p:nvPr/>
        </p:nvGrpSpPr>
        <p:grpSpPr>
          <a:xfrm>
            <a:off x="2360525" y="2692171"/>
            <a:ext cx="196200" cy="1404905"/>
            <a:chOff x="2512925" y="2768371"/>
            <a:chExt cx="196200" cy="1404905"/>
          </a:xfrm>
        </p:grpSpPr>
        <p:cxnSp>
          <p:nvCxnSpPr>
            <p:cNvPr id="85" name="Google Shape;85;p14"/>
            <p:cNvCxnSpPr/>
            <p:nvPr/>
          </p:nvCxnSpPr>
          <p:spPr>
            <a:xfrm>
              <a:off x="2611025" y="2964276"/>
              <a:ext cx="0" cy="12090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med" w="med" type="oval"/>
            </a:ln>
          </p:spPr>
        </p:cxnSp>
        <p:sp>
          <p:nvSpPr>
            <p:cNvPr id="86" name="Google Shape;86;p14"/>
            <p:cNvSpPr/>
            <p:nvPr/>
          </p:nvSpPr>
          <p:spPr>
            <a:xfrm>
              <a:off x="2512925" y="2768371"/>
              <a:ext cx="196200" cy="19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Google Shape;87;p14"/>
          <p:cNvSpPr txBox="1"/>
          <p:nvPr>
            <p:ph idx="4294967295" type="body"/>
          </p:nvPr>
        </p:nvSpPr>
        <p:spPr>
          <a:xfrm>
            <a:off x="2540750" y="3854675"/>
            <a:ext cx="2662200" cy="9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CAREER</a:t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Network design problems in planar and related domains</a:t>
            </a:r>
            <a:br>
              <a:rPr lang="en" sz="1400"/>
            </a:br>
            <a:r>
              <a:rPr lang="en" sz="1400"/>
              <a:t>2012 (rejected)</a:t>
            </a:r>
            <a:endParaRPr sz="1400"/>
          </a:p>
        </p:txBody>
      </p:sp>
      <p:grpSp>
        <p:nvGrpSpPr>
          <p:cNvPr id="88" name="Google Shape;88;p14"/>
          <p:cNvGrpSpPr/>
          <p:nvPr/>
        </p:nvGrpSpPr>
        <p:grpSpPr>
          <a:xfrm>
            <a:off x="3136200" y="1483171"/>
            <a:ext cx="196200" cy="1404900"/>
            <a:chOff x="4279200" y="1559371"/>
            <a:chExt cx="196200" cy="1404900"/>
          </a:xfrm>
        </p:grpSpPr>
        <p:cxnSp>
          <p:nvCxnSpPr>
            <p:cNvPr id="89" name="Google Shape;89;p14"/>
            <p:cNvCxnSpPr>
              <a:stCxn id="90" idx="0"/>
            </p:cNvCxnSpPr>
            <p:nvPr/>
          </p:nvCxnSpPr>
          <p:spPr>
            <a:xfrm rot="10800000">
              <a:off x="4377300" y="1559371"/>
              <a:ext cx="0" cy="12090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med" w="med" type="oval"/>
            </a:ln>
          </p:spPr>
        </p:cxnSp>
        <p:sp>
          <p:nvSpPr>
            <p:cNvPr id="90" name="Google Shape;90;p14"/>
            <p:cNvSpPr/>
            <p:nvPr/>
          </p:nvSpPr>
          <p:spPr>
            <a:xfrm>
              <a:off x="4279200" y="2768371"/>
              <a:ext cx="196200" cy="19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1" name="Google Shape;91;p14"/>
          <p:cNvSpPr txBox="1"/>
          <p:nvPr>
            <p:ph idx="4294967295" type="body"/>
          </p:nvPr>
        </p:nvSpPr>
        <p:spPr>
          <a:xfrm>
            <a:off x="3311449" y="1299975"/>
            <a:ext cx="2662200" cy="9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CAREER</a:t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Understanding and advancing network design in planar domains</a:t>
            </a:r>
            <a:br>
              <a:rPr lang="en" sz="1400"/>
            </a:br>
            <a:r>
              <a:rPr lang="en" sz="1400"/>
              <a:t>2013-2018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pSp>
        <p:nvGrpSpPr>
          <p:cNvPr id="92" name="Google Shape;92;p14"/>
          <p:cNvGrpSpPr/>
          <p:nvPr/>
        </p:nvGrpSpPr>
        <p:grpSpPr>
          <a:xfrm>
            <a:off x="5359675" y="2692171"/>
            <a:ext cx="196200" cy="1404905"/>
            <a:chOff x="6045475" y="2768371"/>
            <a:chExt cx="196200" cy="1404905"/>
          </a:xfrm>
        </p:grpSpPr>
        <p:cxnSp>
          <p:nvCxnSpPr>
            <p:cNvPr id="93" name="Google Shape;93;p14"/>
            <p:cNvCxnSpPr/>
            <p:nvPr/>
          </p:nvCxnSpPr>
          <p:spPr>
            <a:xfrm>
              <a:off x="6143575" y="2964276"/>
              <a:ext cx="0" cy="12090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med" w="med" type="oval"/>
            </a:ln>
          </p:spPr>
        </p:cxnSp>
        <p:sp>
          <p:nvSpPr>
            <p:cNvPr id="94" name="Google Shape;94;p14"/>
            <p:cNvSpPr/>
            <p:nvPr/>
          </p:nvSpPr>
          <p:spPr>
            <a:xfrm>
              <a:off x="6045475" y="2768371"/>
              <a:ext cx="196200" cy="19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14"/>
          <p:cNvSpPr txBox="1"/>
          <p:nvPr>
            <p:ph idx="4294967295" type="body"/>
          </p:nvPr>
        </p:nvSpPr>
        <p:spPr>
          <a:xfrm>
            <a:off x="5539920" y="3854675"/>
            <a:ext cx="2662200" cy="9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/>
              <a:t>CCF Medium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Efficient Algorithms for Cycles on Surfaces</a:t>
            </a:r>
            <a:br>
              <a:rPr lang="en" sz="1400"/>
            </a:br>
            <a:r>
              <a:rPr lang="en" sz="1400"/>
              <a:t>2015 (rejected)</a:t>
            </a:r>
            <a:endParaRPr b="1"/>
          </a:p>
        </p:txBody>
      </p:sp>
      <p:grpSp>
        <p:nvGrpSpPr>
          <p:cNvPr id="96" name="Google Shape;96;p14"/>
          <p:cNvGrpSpPr/>
          <p:nvPr/>
        </p:nvGrpSpPr>
        <p:grpSpPr>
          <a:xfrm>
            <a:off x="6260400" y="1483171"/>
            <a:ext cx="196200" cy="1404900"/>
            <a:chOff x="4279200" y="1559371"/>
            <a:chExt cx="196200" cy="1404900"/>
          </a:xfrm>
        </p:grpSpPr>
        <p:cxnSp>
          <p:nvCxnSpPr>
            <p:cNvPr id="97" name="Google Shape;97;p14"/>
            <p:cNvCxnSpPr>
              <a:stCxn id="98" idx="0"/>
            </p:cNvCxnSpPr>
            <p:nvPr/>
          </p:nvCxnSpPr>
          <p:spPr>
            <a:xfrm rot="10800000">
              <a:off x="4377300" y="1559371"/>
              <a:ext cx="0" cy="12090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med" w="med" type="oval"/>
            </a:ln>
          </p:spPr>
        </p:cxnSp>
        <p:sp>
          <p:nvSpPr>
            <p:cNvPr id="98" name="Google Shape;98;p14"/>
            <p:cNvSpPr/>
            <p:nvPr/>
          </p:nvSpPr>
          <p:spPr>
            <a:xfrm>
              <a:off x="4279200" y="2768371"/>
              <a:ext cx="196200" cy="19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9" name="Google Shape;99;p14"/>
          <p:cNvSpPr txBox="1"/>
          <p:nvPr>
            <p:ph idx="4294967295" type="body"/>
          </p:nvPr>
        </p:nvSpPr>
        <p:spPr>
          <a:xfrm>
            <a:off x="6435649" y="1299975"/>
            <a:ext cx="2662200" cy="9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CCF Small</a:t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Efficient Algorithms for Cycles on Surfaces</a:t>
            </a:r>
            <a:br>
              <a:rPr lang="en" sz="1400"/>
            </a:br>
            <a:r>
              <a:rPr lang="en" sz="1400"/>
              <a:t>2016-2019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pSp>
        <p:nvGrpSpPr>
          <p:cNvPr id="100" name="Google Shape;100;p14"/>
          <p:cNvGrpSpPr/>
          <p:nvPr/>
        </p:nvGrpSpPr>
        <p:grpSpPr>
          <a:xfrm>
            <a:off x="267675" y="2692171"/>
            <a:ext cx="196200" cy="845705"/>
            <a:chOff x="2512925" y="2768371"/>
            <a:chExt cx="196200" cy="845705"/>
          </a:xfrm>
        </p:grpSpPr>
        <p:cxnSp>
          <p:nvCxnSpPr>
            <p:cNvPr id="101" name="Google Shape;101;p14"/>
            <p:cNvCxnSpPr/>
            <p:nvPr/>
          </p:nvCxnSpPr>
          <p:spPr>
            <a:xfrm flipH="1">
              <a:off x="2609825" y="2964276"/>
              <a:ext cx="1200" cy="6498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med" w="med" type="oval"/>
            </a:ln>
          </p:spPr>
        </p:cxnSp>
        <p:sp>
          <p:nvSpPr>
            <p:cNvPr id="102" name="Google Shape;102;p14"/>
            <p:cNvSpPr/>
            <p:nvPr/>
          </p:nvSpPr>
          <p:spPr>
            <a:xfrm>
              <a:off x="2512925" y="2768371"/>
              <a:ext cx="196200" cy="19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4"/>
          <p:cNvSpPr txBox="1"/>
          <p:nvPr>
            <p:ph idx="4294967295" type="body"/>
          </p:nvPr>
        </p:nvSpPr>
        <p:spPr>
          <a:xfrm>
            <a:off x="381937" y="3283455"/>
            <a:ext cx="1796700" cy="9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TT starts</a:t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2009</a:t>
            </a:r>
            <a:endParaRPr sz="1400"/>
          </a:p>
        </p:txBody>
      </p:sp>
      <p:grpSp>
        <p:nvGrpSpPr>
          <p:cNvPr id="104" name="Google Shape;104;p14"/>
          <p:cNvGrpSpPr/>
          <p:nvPr/>
        </p:nvGrpSpPr>
        <p:grpSpPr>
          <a:xfrm>
            <a:off x="5754075" y="2692171"/>
            <a:ext cx="196200" cy="744605"/>
            <a:chOff x="2512925" y="2768371"/>
            <a:chExt cx="196200" cy="744605"/>
          </a:xfrm>
        </p:grpSpPr>
        <p:cxnSp>
          <p:nvCxnSpPr>
            <p:cNvPr id="105" name="Google Shape;105;p14"/>
            <p:cNvCxnSpPr/>
            <p:nvPr/>
          </p:nvCxnSpPr>
          <p:spPr>
            <a:xfrm>
              <a:off x="2611025" y="2964276"/>
              <a:ext cx="0" cy="5487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med" w="med" type="oval"/>
            </a:ln>
          </p:spPr>
        </p:cxnSp>
        <p:sp>
          <p:nvSpPr>
            <p:cNvPr id="106" name="Google Shape;106;p14"/>
            <p:cNvSpPr/>
            <p:nvPr/>
          </p:nvSpPr>
          <p:spPr>
            <a:xfrm>
              <a:off x="2512925" y="2768371"/>
              <a:ext cx="196200" cy="19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Google Shape;107;p14"/>
          <p:cNvSpPr txBox="1"/>
          <p:nvPr>
            <p:ph idx="4294967295" type="body"/>
          </p:nvPr>
        </p:nvSpPr>
        <p:spPr>
          <a:xfrm>
            <a:off x="5896500" y="3192875"/>
            <a:ext cx="1796700" cy="9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Tenure</a:t>
            </a:r>
            <a:endParaRPr b="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2015</a:t>
            </a:r>
            <a:endParaRPr sz="1400"/>
          </a:p>
        </p:txBody>
      </p:sp>
      <p:sp>
        <p:nvSpPr>
          <p:cNvPr id="108" name="Google Shape;108;p14"/>
          <p:cNvSpPr txBox="1"/>
          <p:nvPr>
            <p:ph idx="4294967295" type="body"/>
          </p:nvPr>
        </p:nvSpPr>
        <p:spPr>
          <a:xfrm>
            <a:off x="851625" y="2888075"/>
            <a:ext cx="647100" cy="3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panel</a:t>
            </a:r>
            <a:endParaRPr sz="1400"/>
          </a:p>
        </p:txBody>
      </p:sp>
      <p:grpSp>
        <p:nvGrpSpPr>
          <p:cNvPr id="109" name="Google Shape;109;p14"/>
          <p:cNvGrpSpPr/>
          <p:nvPr/>
        </p:nvGrpSpPr>
        <p:grpSpPr>
          <a:xfrm>
            <a:off x="731992" y="2692171"/>
            <a:ext cx="196200" cy="452105"/>
            <a:chOff x="2512925" y="2768371"/>
            <a:chExt cx="196200" cy="452105"/>
          </a:xfrm>
        </p:grpSpPr>
        <p:cxnSp>
          <p:nvCxnSpPr>
            <p:cNvPr id="110" name="Google Shape;110;p14"/>
            <p:cNvCxnSpPr/>
            <p:nvPr/>
          </p:nvCxnSpPr>
          <p:spPr>
            <a:xfrm>
              <a:off x="2611025" y="2964276"/>
              <a:ext cx="0" cy="2562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med" w="med" type="oval"/>
            </a:ln>
          </p:spPr>
        </p:cxnSp>
        <p:sp>
          <p:nvSpPr>
            <p:cNvPr id="111" name="Google Shape;111;p14"/>
            <p:cNvSpPr/>
            <p:nvPr/>
          </p:nvSpPr>
          <p:spPr>
            <a:xfrm>
              <a:off x="2512925" y="2768371"/>
              <a:ext cx="196200" cy="19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2" name="Google Shape;112;p14"/>
          <p:cNvSpPr txBox="1"/>
          <p:nvPr>
            <p:ph idx="4294967295" type="body"/>
          </p:nvPr>
        </p:nvSpPr>
        <p:spPr>
          <a:xfrm>
            <a:off x="1901325" y="2901875"/>
            <a:ext cx="647100" cy="3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panel</a:t>
            </a:r>
            <a:endParaRPr sz="1400"/>
          </a:p>
        </p:txBody>
      </p:sp>
      <p:grpSp>
        <p:nvGrpSpPr>
          <p:cNvPr id="113" name="Google Shape;113;p14"/>
          <p:cNvGrpSpPr/>
          <p:nvPr/>
        </p:nvGrpSpPr>
        <p:grpSpPr>
          <a:xfrm>
            <a:off x="1781692" y="2705971"/>
            <a:ext cx="196200" cy="452105"/>
            <a:chOff x="2512925" y="2768371"/>
            <a:chExt cx="196200" cy="452105"/>
          </a:xfrm>
        </p:grpSpPr>
        <p:cxnSp>
          <p:nvCxnSpPr>
            <p:cNvPr id="114" name="Google Shape;114;p14"/>
            <p:cNvCxnSpPr/>
            <p:nvPr/>
          </p:nvCxnSpPr>
          <p:spPr>
            <a:xfrm>
              <a:off x="2611025" y="2964276"/>
              <a:ext cx="0" cy="2562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med" w="med" type="oval"/>
            </a:ln>
          </p:spPr>
        </p:cxnSp>
        <p:sp>
          <p:nvSpPr>
            <p:cNvPr id="115" name="Google Shape;115;p14"/>
            <p:cNvSpPr/>
            <p:nvPr/>
          </p:nvSpPr>
          <p:spPr>
            <a:xfrm>
              <a:off x="2512925" y="2768371"/>
              <a:ext cx="196200" cy="19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6" name="Google Shape;116;p14"/>
          <p:cNvSpPr txBox="1"/>
          <p:nvPr>
            <p:ph idx="4294967295" type="body"/>
          </p:nvPr>
        </p:nvSpPr>
        <p:spPr>
          <a:xfrm>
            <a:off x="2804000" y="2894425"/>
            <a:ext cx="647100" cy="3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panel</a:t>
            </a:r>
            <a:endParaRPr sz="1400"/>
          </a:p>
        </p:txBody>
      </p:sp>
      <p:grpSp>
        <p:nvGrpSpPr>
          <p:cNvPr id="117" name="Google Shape;117;p14"/>
          <p:cNvGrpSpPr/>
          <p:nvPr/>
        </p:nvGrpSpPr>
        <p:grpSpPr>
          <a:xfrm>
            <a:off x="2684367" y="2698521"/>
            <a:ext cx="196200" cy="452105"/>
            <a:chOff x="2512925" y="2768371"/>
            <a:chExt cx="196200" cy="452105"/>
          </a:xfrm>
        </p:grpSpPr>
        <p:cxnSp>
          <p:nvCxnSpPr>
            <p:cNvPr id="118" name="Google Shape;118;p14"/>
            <p:cNvCxnSpPr/>
            <p:nvPr/>
          </p:nvCxnSpPr>
          <p:spPr>
            <a:xfrm>
              <a:off x="2611025" y="2964276"/>
              <a:ext cx="0" cy="2562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med" w="med" type="oval"/>
            </a:ln>
          </p:spPr>
        </p:cxnSp>
        <p:sp>
          <p:nvSpPr>
            <p:cNvPr id="119" name="Google Shape;119;p14"/>
            <p:cNvSpPr/>
            <p:nvPr/>
          </p:nvSpPr>
          <p:spPr>
            <a:xfrm>
              <a:off x="2512925" y="2768371"/>
              <a:ext cx="196200" cy="19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0" name="Google Shape;120;p14"/>
          <p:cNvSpPr txBox="1"/>
          <p:nvPr>
            <p:ph idx="4294967295" type="body"/>
          </p:nvPr>
        </p:nvSpPr>
        <p:spPr>
          <a:xfrm>
            <a:off x="3614113" y="2901875"/>
            <a:ext cx="647100" cy="3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panel</a:t>
            </a:r>
            <a:endParaRPr sz="1400"/>
          </a:p>
        </p:txBody>
      </p:sp>
      <p:grpSp>
        <p:nvGrpSpPr>
          <p:cNvPr id="121" name="Google Shape;121;p14"/>
          <p:cNvGrpSpPr/>
          <p:nvPr/>
        </p:nvGrpSpPr>
        <p:grpSpPr>
          <a:xfrm>
            <a:off x="3494479" y="2705971"/>
            <a:ext cx="196200" cy="452105"/>
            <a:chOff x="2512925" y="2768371"/>
            <a:chExt cx="196200" cy="452105"/>
          </a:xfrm>
        </p:grpSpPr>
        <p:cxnSp>
          <p:nvCxnSpPr>
            <p:cNvPr id="122" name="Google Shape;122;p14"/>
            <p:cNvCxnSpPr/>
            <p:nvPr/>
          </p:nvCxnSpPr>
          <p:spPr>
            <a:xfrm>
              <a:off x="2611025" y="2964276"/>
              <a:ext cx="0" cy="2562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med" w="med" type="oval"/>
            </a:ln>
          </p:spPr>
        </p:cxnSp>
        <p:sp>
          <p:nvSpPr>
            <p:cNvPr id="123" name="Google Shape;123;p14"/>
            <p:cNvSpPr/>
            <p:nvPr/>
          </p:nvSpPr>
          <p:spPr>
            <a:xfrm>
              <a:off x="2512925" y="2768371"/>
              <a:ext cx="196200" cy="19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4" name="Google Shape;124;p14"/>
          <p:cNvSpPr txBox="1"/>
          <p:nvPr>
            <p:ph idx="4294967295" type="body"/>
          </p:nvPr>
        </p:nvSpPr>
        <p:spPr>
          <a:xfrm>
            <a:off x="6124363" y="2888075"/>
            <a:ext cx="647100" cy="3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panel</a:t>
            </a:r>
            <a:endParaRPr sz="1400"/>
          </a:p>
        </p:txBody>
      </p:sp>
      <p:grpSp>
        <p:nvGrpSpPr>
          <p:cNvPr id="125" name="Google Shape;125;p14"/>
          <p:cNvGrpSpPr/>
          <p:nvPr/>
        </p:nvGrpSpPr>
        <p:grpSpPr>
          <a:xfrm>
            <a:off x="6004729" y="2692171"/>
            <a:ext cx="196200" cy="452105"/>
            <a:chOff x="2512925" y="2768371"/>
            <a:chExt cx="196200" cy="452105"/>
          </a:xfrm>
        </p:grpSpPr>
        <p:cxnSp>
          <p:nvCxnSpPr>
            <p:cNvPr id="126" name="Google Shape;126;p14"/>
            <p:cNvCxnSpPr/>
            <p:nvPr/>
          </p:nvCxnSpPr>
          <p:spPr>
            <a:xfrm>
              <a:off x="2611025" y="2964276"/>
              <a:ext cx="0" cy="256200"/>
            </a:xfrm>
            <a:prstGeom prst="straightConnector1">
              <a:avLst/>
            </a:prstGeom>
            <a:noFill/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med" w="med" type="oval"/>
            </a:ln>
          </p:spPr>
        </p:cxnSp>
        <p:sp>
          <p:nvSpPr>
            <p:cNvPr id="127" name="Google Shape;127;p14"/>
            <p:cNvSpPr/>
            <p:nvPr/>
          </p:nvSpPr>
          <p:spPr>
            <a:xfrm>
              <a:off x="2512925" y="2768371"/>
              <a:ext cx="196200" cy="195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CAREER Proposal</a:t>
            </a:r>
            <a:endParaRPr/>
          </a:p>
        </p:txBody>
      </p:sp>
      <p:sp>
        <p:nvSpPr>
          <p:cNvPr id="133" name="Google Shape;133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Thought of what I </a:t>
            </a:r>
            <a:r>
              <a:rPr b="1" lang="en"/>
              <a:t>could</a:t>
            </a:r>
            <a:r>
              <a:rPr lang="en"/>
              <a:t> do that would make me famous.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Explained what that is</a:t>
            </a:r>
            <a:r>
              <a:rPr lang="en"/>
              <a:t> and why it would make me famous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Explained why </a:t>
            </a:r>
            <a:r>
              <a:rPr b="1" lang="en"/>
              <a:t>I</a:t>
            </a:r>
            <a:r>
              <a:rPr lang="en"/>
              <a:t> could plausibly do it.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Describe lower-hanging fruit that would point me in the direction of the famous-making fruit.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rejection to award</a:t>
            </a:r>
            <a:endParaRPr/>
          </a:p>
        </p:txBody>
      </p:sp>
      <p:sp>
        <p:nvSpPr>
          <p:cNvPr id="139" name="Google Shape;139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Listen to the reviewers.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Start on the work you proposed anyway.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Get feedback.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List suggested reviewers.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7"/>
          <p:cNvSpPr txBox="1"/>
          <p:nvPr/>
        </p:nvSpPr>
        <p:spPr>
          <a:xfrm>
            <a:off x="5257925" y="4204975"/>
            <a:ext cx="2300400" cy="3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First submission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5" name="Google Shape;145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Listen to the reviewers</a:t>
            </a:r>
            <a:endParaRPr/>
          </a:p>
        </p:txBody>
      </p:sp>
      <p:sp>
        <p:nvSpPr>
          <p:cNvPr id="146" name="Google Shape;146;p17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“...the proposal could have made a stronger case that these problems are fundamental, and techniques for solving them would extend to large classes of problems.”</a:t>
            </a:r>
            <a:endParaRPr/>
          </a:p>
        </p:txBody>
      </p:sp>
      <p:graphicFrame>
        <p:nvGraphicFramePr>
          <p:cNvPr id="147" name="Google Shape;147;p17"/>
          <p:cNvGraphicFramePr/>
          <p:nvPr/>
        </p:nvGraphicFramePr>
        <p:xfrm>
          <a:off x="802350" y="13928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{418971BD-44FF-4C84-8C7A-A95C19CACB9A}</a:tableStyleId>
              </a:tblPr>
              <a:tblGrid>
                <a:gridCol w="895650"/>
                <a:gridCol w="895650"/>
                <a:gridCol w="895650"/>
                <a:gridCol w="895650"/>
                <a:gridCol w="895650"/>
              </a:tblGrid>
              <a:tr h="4992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intro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4992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&amp; setup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low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520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hanging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520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fruit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5586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famous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making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fruit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education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prior support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520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&amp; BI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/>
          <p:nvPr/>
        </p:nvSpPr>
        <p:spPr>
          <a:xfrm>
            <a:off x="5257925" y="4204975"/>
            <a:ext cx="2300400" cy="3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Second submission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3" name="Google Shape;153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Listen to the reviewers</a:t>
            </a:r>
            <a:endParaRPr/>
          </a:p>
        </p:txBody>
      </p:sp>
      <p:sp>
        <p:nvSpPr>
          <p:cNvPr id="154" name="Google Shape;154;p18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“...the proposal could have made a stronger case that these problems are fundamental, and techniques for solving them would extend to large classes of problems.”</a:t>
            </a:r>
            <a:endParaRPr/>
          </a:p>
        </p:txBody>
      </p:sp>
      <p:graphicFrame>
        <p:nvGraphicFramePr>
          <p:cNvPr id="155" name="Google Shape;155;p18"/>
          <p:cNvGraphicFramePr/>
          <p:nvPr/>
        </p:nvGraphicFramePr>
        <p:xfrm>
          <a:off x="802350" y="13928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{418971BD-44FF-4C84-8C7A-A95C19CACB9A}</a:tableStyleId>
              </a:tblPr>
              <a:tblGrid>
                <a:gridCol w="895650"/>
                <a:gridCol w="895650"/>
                <a:gridCol w="895650"/>
                <a:gridCol w="895650"/>
                <a:gridCol w="895650"/>
              </a:tblGrid>
              <a:tr h="4992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famous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intro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992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making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low-hanging</a:t>
                      </a:r>
                      <a:endParaRPr sz="1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fruit</a:t>
                      </a:r>
                      <a:endParaRPr sz="10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520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fruit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low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520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hanging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5586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fruit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BI &amp;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20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education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prior support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Listen to the reviewers</a:t>
            </a:r>
            <a:endParaRPr/>
          </a:p>
        </p:txBody>
      </p:sp>
      <p:sp>
        <p:nvSpPr>
          <p:cNvPr id="161" name="Google Shape;161;p19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“At times the proposal reads more like a survey paper than a research proposal, where it is not clear whether an open problem is being identified, or a proposed solution, or just background.”</a:t>
            </a:r>
            <a:endParaRPr/>
          </a:p>
        </p:txBody>
      </p:sp>
      <p:pic>
        <p:nvPicPr>
          <p:cNvPr id="162" name="Google Shape;16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525" y="1173438"/>
            <a:ext cx="4532025" cy="3860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525" y="1173450"/>
            <a:ext cx="4476576" cy="3860876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Listen to the reviewers</a:t>
            </a:r>
            <a:endParaRPr/>
          </a:p>
        </p:txBody>
      </p:sp>
      <p:sp>
        <p:nvSpPr>
          <p:cNvPr id="169" name="Google Shape;169;p20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\usepackage{subfigure,wrapfig}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\linespread{0.901} 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\usepackage[small]{caption}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Start on the work you proposed</a:t>
            </a:r>
            <a:endParaRPr/>
          </a:p>
        </p:txBody>
      </p:sp>
      <p:sp>
        <p:nvSpPr>
          <p:cNvPr id="175" name="Google Shape;175;p21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“The PI with a colleague has already given evidence that this approach is promising as she shown  … ”</a:t>
            </a:r>
            <a:endParaRPr/>
          </a:p>
        </p:txBody>
      </p:sp>
      <p:pic>
        <p:nvPicPr>
          <p:cNvPr id="176" name="Google Shape;17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483" y="2424625"/>
            <a:ext cx="8119029" cy="218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